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  <p:embeddedFont>
      <p:font typeface="Encode Sans Semi Condensed"/>
      <p:regular r:id="rId20"/>
      <p:bold r:id="rId21"/>
    </p:embeddedFont>
    <p:embeddedFont>
      <p:font typeface="Karla Regular"/>
      <p:regular r:id="rId22"/>
      <p:bold r:id="rId23"/>
      <p:italic r:id="rId24"/>
      <p:boldItalic r:id="rId25"/>
    </p:embeddedFont>
    <p:embeddedFont>
      <p:font typeface="Karla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ncodeSansSemiCondensed-regular.fntdata"/><Relationship Id="rId22" Type="http://schemas.openxmlformats.org/officeDocument/2006/relationships/font" Target="fonts/KarlaRegular-regular.fntdata"/><Relationship Id="rId21" Type="http://schemas.openxmlformats.org/officeDocument/2006/relationships/font" Target="fonts/EncodeSansSemiCondensed-bold.fntdata"/><Relationship Id="rId24" Type="http://schemas.openxmlformats.org/officeDocument/2006/relationships/font" Target="fonts/KarlaRegular-italic.fntdata"/><Relationship Id="rId23" Type="http://schemas.openxmlformats.org/officeDocument/2006/relationships/font" Target="fonts/KarlaRegular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Karla-regular.fntdata"/><Relationship Id="rId25" Type="http://schemas.openxmlformats.org/officeDocument/2006/relationships/font" Target="fonts/KarlaRegular-boldItalic.fntdata"/><Relationship Id="rId28" Type="http://schemas.openxmlformats.org/officeDocument/2006/relationships/font" Target="fonts/Karla-italic.fntdata"/><Relationship Id="rId27" Type="http://schemas.openxmlformats.org/officeDocument/2006/relationships/font" Target="fonts/Karl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Karl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19" Type="http://schemas.openxmlformats.org/officeDocument/2006/relationships/font" Target="fonts/ProximaNova-boldItalic.fntdata"/><Relationship Id="rId18" Type="http://schemas.openxmlformats.org/officeDocument/2006/relationships/font" Target="fonts/ProximaNova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100ada407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100ada407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100ada407_0_4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d100ada407_0_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100ada407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100ada407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100ada407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100ada407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100ada407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100ada407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100ada407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100ada407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100ada407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100ada407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100ada407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100ada407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100ada407_0_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100ada407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100ada407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100ada407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4" y="-4"/>
            <a:ext cx="9162955" cy="5148516"/>
          </a:xfrm>
          <a:custGeom>
            <a:rect b="b" l="l" r="r" t="t"/>
            <a:pathLst>
              <a:path extrusionOk="0" h="2258121" w="4014438">
                <a:moveTo>
                  <a:pt x="3432199" y="0"/>
                </a:moveTo>
                <a:cubicBezTo>
                  <a:pt x="3485662" y="101239"/>
                  <a:pt x="3541529" y="221045"/>
                  <a:pt x="3606618" y="360589"/>
                </a:cubicBezTo>
                <a:cubicBezTo>
                  <a:pt x="3810894" y="798685"/>
                  <a:pt x="3924532" y="1042395"/>
                  <a:pt x="3839685" y="1275525"/>
                </a:cubicBezTo>
                <a:cubicBezTo>
                  <a:pt x="3754838" y="1508656"/>
                  <a:pt x="3511128" y="1622293"/>
                  <a:pt x="3073032" y="1826591"/>
                </a:cubicBezTo>
                <a:cubicBezTo>
                  <a:pt x="2634936" y="2030888"/>
                  <a:pt x="2391226" y="2144401"/>
                  <a:pt x="2158096" y="2059658"/>
                </a:cubicBezTo>
                <a:cubicBezTo>
                  <a:pt x="1924966" y="1974916"/>
                  <a:pt x="1811306" y="1731101"/>
                  <a:pt x="1607030" y="1293005"/>
                </a:cubicBezTo>
                <a:cubicBezTo>
                  <a:pt x="1402754" y="854908"/>
                  <a:pt x="1289095" y="611199"/>
                  <a:pt x="1373942" y="378068"/>
                </a:cubicBezTo>
                <a:cubicBezTo>
                  <a:pt x="1432005" y="218536"/>
                  <a:pt x="1564481" y="114955"/>
                  <a:pt x="1782682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 rot="-1181051">
            <a:off x="3612827" y="-661443"/>
            <a:ext cx="5242557" cy="5242352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914400" y="2783675"/>
            <a:ext cx="5396700" cy="144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Big hol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-14" y="-4"/>
            <a:ext cx="9162955" cy="5148516"/>
          </a:xfrm>
          <a:custGeom>
            <a:rect b="b" l="l" r="r" t="t"/>
            <a:pathLst>
              <a:path extrusionOk="0" h="2258121" w="4014438">
                <a:moveTo>
                  <a:pt x="3432199" y="0"/>
                </a:moveTo>
                <a:cubicBezTo>
                  <a:pt x="3485662" y="101239"/>
                  <a:pt x="3541529" y="221045"/>
                  <a:pt x="3606618" y="360589"/>
                </a:cubicBezTo>
                <a:cubicBezTo>
                  <a:pt x="3810894" y="798685"/>
                  <a:pt x="3924532" y="1042395"/>
                  <a:pt x="3839685" y="1275525"/>
                </a:cubicBezTo>
                <a:cubicBezTo>
                  <a:pt x="3754838" y="1508656"/>
                  <a:pt x="3511128" y="1622293"/>
                  <a:pt x="3073032" y="1826591"/>
                </a:cubicBezTo>
                <a:cubicBezTo>
                  <a:pt x="2634936" y="2030888"/>
                  <a:pt x="2391226" y="2144401"/>
                  <a:pt x="2158096" y="2059658"/>
                </a:cubicBezTo>
                <a:cubicBezTo>
                  <a:pt x="1924966" y="1974916"/>
                  <a:pt x="1811306" y="1731101"/>
                  <a:pt x="1607030" y="1293005"/>
                </a:cubicBezTo>
                <a:cubicBezTo>
                  <a:pt x="1402754" y="854908"/>
                  <a:pt x="1289095" y="611199"/>
                  <a:pt x="1373942" y="378068"/>
                </a:cubicBezTo>
                <a:cubicBezTo>
                  <a:pt x="1432005" y="218536"/>
                  <a:pt x="1564481" y="114955"/>
                  <a:pt x="1782682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Small hole">
  <p:cSld name="BLANK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/>
          <p:nvPr/>
        </p:nvSpPr>
        <p:spPr>
          <a:xfrm>
            <a:off x="0" y="25"/>
            <a:ext cx="9142883" cy="5142871"/>
          </a:xfrm>
          <a:custGeom>
            <a:rect b="b" l="l" r="r" t="t"/>
            <a:pathLst>
              <a:path extrusionOk="0" h="2258121" w="4014438">
                <a:moveTo>
                  <a:pt x="3043092" y="0"/>
                </a:moveTo>
                <a:cubicBezTo>
                  <a:pt x="3095509" y="23543"/>
                  <a:pt x="3152046" y="49909"/>
                  <a:pt x="3213600" y="78595"/>
                </a:cubicBezTo>
                <a:cubicBezTo>
                  <a:pt x="3550416" y="235660"/>
                  <a:pt x="3737756" y="323016"/>
                  <a:pt x="3802991" y="502244"/>
                </a:cubicBezTo>
                <a:cubicBezTo>
                  <a:pt x="3868225" y="681472"/>
                  <a:pt x="3780870" y="868833"/>
                  <a:pt x="3623805" y="1205649"/>
                </a:cubicBezTo>
                <a:cubicBezTo>
                  <a:pt x="3466740" y="1542465"/>
                  <a:pt x="3379384" y="1729805"/>
                  <a:pt x="3200156" y="1795040"/>
                </a:cubicBezTo>
                <a:cubicBezTo>
                  <a:pt x="3020928" y="1860274"/>
                  <a:pt x="2833567" y="1772918"/>
                  <a:pt x="2496772" y="1615853"/>
                </a:cubicBezTo>
                <a:cubicBezTo>
                  <a:pt x="2159977" y="1458789"/>
                  <a:pt x="1972595" y="1371433"/>
                  <a:pt x="1907361" y="1192205"/>
                </a:cubicBezTo>
                <a:cubicBezTo>
                  <a:pt x="1842126" y="1012977"/>
                  <a:pt x="1929503" y="825615"/>
                  <a:pt x="2086546" y="488821"/>
                </a:cubicBezTo>
                <a:cubicBezTo>
                  <a:pt x="2193515" y="259412"/>
                  <a:pt x="2268158" y="99378"/>
                  <a:pt x="2361515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1831963" y="248075"/>
            <a:ext cx="5480078" cy="5479863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- White">
  <p:cSld name="TITLE_2"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B4ED"/>
              </a:buClr>
              <a:buSzPts val="4800"/>
              <a:buFont typeface="Proxima Nova"/>
              <a:buNone/>
              <a:defRPr b="1" sz="4800">
                <a:solidFill>
                  <a:srgbClr val="3DB4ED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311700" y="279717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366"/>
              </a:buClr>
              <a:buSzPts val="2200"/>
              <a:buFont typeface="Proxima Nova"/>
              <a:buNone/>
              <a:defRPr sz="2200">
                <a:solidFill>
                  <a:srgbClr val="0F436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366"/>
              </a:buClr>
              <a:buSzPts val="2800"/>
              <a:buNone/>
              <a:defRPr sz="2800">
                <a:solidFill>
                  <a:srgbClr val="0F4366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366"/>
              </a:buClr>
              <a:buSzPts val="2800"/>
              <a:buNone/>
              <a:defRPr sz="2800">
                <a:solidFill>
                  <a:srgbClr val="0F4366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366"/>
              </a:buClr>
              <a:buSzPts val="2800"/>
              <a:buNone/>
              <a:defRPr sz="2800">
                <a:solidFill>
                  <a:srgbClr val="0F4366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366"/>
              </a:buClr>
              <a:buSzPts val="2800"/>
              <a:buNone/>
              <a:defRPr sz="2800">
                <a:solidFill>
                  <a:srgbClr val="0F4366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366"/>
              </a:buClr>
              <a:buSzPts val="2800"/>
              <a:buNone/>
              <a:defRPr sz="2800">
                <a:solidFill>
                  <a:srgbClr val="0F4366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366"/>
              </a:buClr>
              <a:buSzPts val="2800"/>
              <a:buNone/>
              <a:defRPr sz="2800">
                <a:solidFill>
                  <a:srgbClr val="0F4366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366"/>
              </a:buClr>
              <a:buSzPts val="2800"/>
              <a:buNone/>
              <a:defRPr sz="2800">
                <a:solidFill>
                  <a:srgbClr val="0F4366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366"/>
              </a:buClr>
              <a:buSzPts val="2800"/>
              <a:buNone/>
              <a:defRPr sz="2800">
                <a:solidFill>
                  <a:srgbClr val="0F436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-85" y="1433"/>
            <a:ext cx="9144087" cy="5143548"/>
            <a:chOff x="32524" y="4599878"/>
            <a:chExt cx="4014438" cy="2258121"/>
          </a:xfrm>
        </p:grpSpPr>
        <p:sp>
          <p:nvSpPr>
            <p:cNvPr id="15" name="Google Shape;15;p3"/>
            <p:cNvSpPr/>
            <p:nvPr/>
          </p:nvSpPr>
          <p:spPr>
            <a:xfrm>
              <a:off x="32524" y="6104602"/>
              <a:ext cx="384717" cy="753397"/>
            </a:xfrm>
            <a:custGeom>
              <a:rect b="b" l="l" r="r" t="t"/>
              <a:pathLst>
                <a:path extrusionOk="0" h="753397" w="384717">
                  <a:moveTo>
                    <a:pt x="98270" y="213079"/>
                  </a:moveTo>
                  <a:cubicBezTo>
                    <a:pt x="62307" y="136115"/>
                    <a:pt x="29376" y="65507"/>
                    <a:pt x="0" y="0"/>
                  </a:cubicBezTo>
                  <a:lnTo>
                    <a:pt x="0" y="753397"/>
                  </a:lnTo>
                  <a:lnTo>
                    <a:pt x="384717" y="753397"/>
                  </a:lnTo>
                  <a:cubicBezTo>
                    <a:pt x="292469" y="629640"/>
                    <a:pt x="209462" y="451666"/>
                    <a:pt x="98270" y="2130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32524" y="4599878"/>
              <a:ext cx="4014438" cy="2258121"/>
            </a:xfrm>
            <a:custGeom>
              <a:rect b="b" l="l" r="r" t="t"/>
              <a:pathLst>
                <a:path extrusionOk="0" h="2258121" w="4014438">
                  <a:moveTo>
                    <a:pt x="0" y="0"/>
                  </a:moveTo>
                  <a:lnTo>
                    <a:pt x="0" y="663951"/>
                  </a:lnTo>
                  <a:cubicBezTo>
                    <a:pt x="122942" y="548013"/>
                    <a:pt x="321322" y="455472"/>
                    <a:pt x="605950" y="322744"/>
                  </a:cubicBezTo>
                  <a:cubicBezTo>
                    <a:pt x="1022867" y="128295"/>
                    <a:pt x="1254763" y="20197"/>
                    <a:pt x="1476624" y="100946"/>
                  </a:cubicBezTo>
                  <a:cubicBezTo>
                    <a:pt x="1698484" y="181695"/>
                    <a:pt x="1806602" y="413613"/>
                    <a:pt x="2000947" y="830508"/>
                  </a:cubicBezTo>
                  <a:cubicBezTo>
                    <a:pt x="2195292" y="1247404"/>
                    <a:pt x="2303493" y="1479321"/>
                    <a:pt x="2222745" y="1701161"/>
                  </a:cubicBezTo>
                  <a:cubicBezTo>
                    <a:pt x="2141996" y="1923000"/>
                    <a:pt x="1910099" y="2031160"/>
                    <a:pt x="1493204" y="2225567"/>
                  </a:cubicBezTo>
                  <a:lnTo>
                    <a:pt x="1423370" y="2258122"/>
                  </a:lnTo>
                  <a:lnTo>
                    <a:pt x="4014439" y="2258122"/>
                  </a:lnTo>
                  <a:lnTo>
                    <a:pt x="4014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3"/>
          <p:cNvSpPr txBox="1"/>
          <p:nvPr>
            <p:ph type="ctrTitle"/>
          </p:nvPr>
        </p:nvSpPr>
        <p:spPr>
          <a:xfrm>
            <a:off x="3422975" y="2718475"/>
            <a:ext cx="50352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3422975" y="3883175"/>
            <a:ext cx="5035200" cy="3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-24532" y="-11"/>
            <a:ext cx="9193063" cy="5148516"/>
          </a:xfrm>
          <a:custGeom>
            <a:rect b="b" l="l" r="r" t="t"/>
            <a:pathLst>
              <a:path extrusionOk="0" h="2258121" w="4014438">
                <a:moveTo>
                  <a:pt x="0" y="0"/>
                </a:moveTo>
                <a:lnTo>
                  <a:pt x="0" y="2258122"/>
                </a:lnTo>
                <a:lnTo>
                  <a:pt x="1342328" y="2258122"/>
                </a:lnTo>
                <a:cubicBezTo>
                  <a:pt x="1250100" y="2134365"/>
                  <a:pt x="1167094" y="1956391"/>
                  <a:pt x="1055881" y="1717804"/>
                </a:cubicBezTo>
                <a:cubicBezTo>
                  <a:pt x="861432" y="1300908"/>
                  <a:pt x="753335" y="1068991"/>
                  <a:pt x="834083" y="847151"/>
                </a:cubicBezTo>
                <a:cubicBezTo>
                  <a:pt x="914832" y="625312"/>
                  <a:pt x="1146729" y="517152"/>
                  <a:pt x="1563624" y="322744"/>
                </a:cubicBezTo>
                <a:cubicBezTo>
                  <a:pt x="1980519" y="128337"/>
                  <a:pt x="2212437" y="20198"/>
                  <a:pt x="2434297" y="100946"/>
                </a:cubicBezTo>
                <a:cubicBezTo>
                  <a:pt x="2656158" y="181695"/>
                  <a:pt x="2764276" y="413613"/>
                  <a:pt x="2958684" y="830508"/>
                </a:cubicBezTo>
                <a:cubicBezTo>
                  <a:pt x="3153091" y="1247403"/>
                  <a:pt x="3261230" y="1479321"/>
                  <a:pt x="3180481" y="1701160"/>
                </a:cubicBezTo>
                <a:cubicBezTo>
                  <a:pt x="3099732" y="1923000"/>
                  <a:pt x="2867836" y="2031160"/>
                  <a:pt x="2450940" y="2225567"/>
                </a:cubicBezTo>
                <a:lnTo>
                  <a:pt x="2380981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076700" y="2161800"/>
            <a:ext cx="6990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Font typeface="Karla Regular"/>
              <a:buChar char="▪"/>
              <a:defRPr sz="2800">
                <a:latin typeface="Karla Regular"/>
                <a:ea typeface="Karla Regular"/>
                <a:cs typeface="Karla Regular"/>
                <a:sym typeface="Karla Regular"/>
              </a:defRPr>
            </a:lvl1pPr>
            <a:lvl2pPr indent="-406400" lvl="1" marL="914400" rtl="0" algn="ctr">
              <a:spcBef>
                <a:spcPts val="600"/>
              </a:spcBef>
              <a:spcAft>
                <a:spcPts val="0"/>
              </a:spcAft>
              <a:buSzPts val="2800"/>
              <a:buFont typeface="Karla Regular"/>
              <a:buChar char="▫"/>
              <a:defRPr sz="2800">
                <a:latin typeface="Karla Regular"/>
                <a:ea typeface="Karla Regular"/>
                <a:cs typeface="Karla Regular"/>
                <a:sym typeface="Karla Regular"/>
              </a:defRPr>
            </a:lvl2pPr>
            <a:lvl3pPr indent="-406400" lvl="2" marL="1371600" rtl="0" algn="ctr">
              <a:spcBef>
                <a:spcPts val="600"/>
              </a:spcBef>
              <a:spcAft>
                <a:spcPts val="0"/>
              </a:spcAft>
              <a:buSzPts val="2800"/>
              <a:buFont typeface="Karla Regular"/>
              <a:buChar char="▫"/>
              <a:defRPr sz="2800">
                <a:latin typeface="Karla Regular"/>
                <a:ea typeface="Karla Regular"/>
                <a:cs typeface="Karla Regular"/>
                <a:sym typeface="Karla Regular"/>
              </a:defRPr>
            </a:lvl3pPr>
            <a:lvl4pPr indent="-406400" lvl="3" marL="1828800" rtl="0" algn="ctr">
              <a:spcBef>
                <a:spcPts val="600"/>
              </a:spcBef>
              <a:spcAft>
                <a:spcPts val="0"/>
              </a:spcAft>
              <a:buSzPts val="2800"/>
              <a:buFont typeface="Karla Regular"/>
              <a:buChar char="▫"/>
              <a:defRPr sz="2800">
                <a:latin typeface="Karla Regular"/>
                <a:ea typeface="Karla Regular"/>
                <a:cs typeface="Karla Regular"/>
                <a:sym typeface="Karla Regular"/>
              </a:defRPr>
            </a:lvl4pPr>
            <a:lvl5pPr indent="-406400" lvl="4" marL="2286000" rtl="0" algn="ctr">
              <a:spcBef>
                <a:spcPts val="600"/>
              </a:spcBef>
              <a:spcAft>
                <a:spcPts val="0"/>
              </a:spcAft>
              <a:buSzPts val="2800"/>
              <a:buFont typeface="Karla Regular"/>
              <a:buChar char="▫"/>
              <a:defRPr sz="2800">
                <a:latin typeface="Karla Regular"/>
                <a:ea typeface="Karla Regular"/>
                <a:cs typeface="Karla Regular"/>
                <a:sym typeface="Karla Regular"/>
              </a:defRPr>
            </a:lvl5pPr>
            <a:lvl6pPr indent="-406400" lvl="5" marL="2743200" rtl="0" algn="ctr">
              <a:spcBef>
                <a:spcPts val="600"/>
              </a:spcBef>
              <a:spcAft>
                <a:spcPts val="0"/>
              </a:spcAft>
              <a:buSzPts val="2800"/>
              <a:buFont typeface="Karla Regular"/>
              <a:buChar char="▫"/>
              <a:defRPr sz="2800">
                <a:latin typeface="Karla Regular"/>
                <a:ea typeface="Karla Regular"/>
                <a:cs typeface="Karla Regular"/>
                <a:sym typeface="Karla Regular"/>
              </a:defRPr>
            </a:lvl6pPr>
            <a:lvl7pPr indent="-406400" lvl="6" marL="3200400" rtl="0" algn="ctr">
              <a:spcBef>
                <a:spcPts val="600"/>
              </a:spcBef>
              <a:spcAft>
                <a:spcPts val="0"/>
              </a:spcAft>
              <a:buSzPts val="2800"/>
              <a:buFont typeface="Karla Regular"/>
              <a:buChar char="▫"/>
              <a:defRPr sz="2800">
                <a:latin typeface="Karla Regular"/>
                <a:ea typeface="Karla Regular"/>
                <a:cs typeface="Karla Regular"/>
                <a:sym typeface="Karla Regular"/>
              </a:defRPr>
            </a:lvl7pPr>
            <a:lvl8pPr indent="-406400" lvl="7" marL="3657600" rtl="0" algn="ctr">
              <a:spcBef>
                <a:spcPts val="600"/>
              </a:spcBef>
              <a:spcAft>
                <a:spcPts val="0"/>
              </a:spcAft>
              <a:buSzPts val="2800"/>
              <a:buFont typeface="Karla Regular"/>
              <a:buChar char="▫"/>
              <a:defRPr sz="2800">
                <a:latin typeface="Karla Regular"/>
                <a:ea typeface="Karla Regular"/>
                <a:cs typeface="Karla Regular"/>
                <a:sym typeface="Karla Regular"/>
              </a:defRPr>
            </a:lvl8pPr>
            <a:lvl9pPr indent="-406400" lvl="8" marL="4114800" algn="ctr">
              <a:spcBef>
                <a:spcPts val="600"/>
              </a:spcBef>
              <a:spcAft>
                <a:spcPts val="600"/>
              </a:spcAft>
              <a:buSzPts val="2800"/>
              <a:buFont typeface="Karla Regular"/>
              <a:buChar char="▫"/>
              <a:defRPr sz="2800">
                <a:latin typeface="Karla Regular"/>
                <a:ea typeface="Karla Regular"/>
                <a:cs typeface="Karla Regular"/>
                <a:sym typeface="Karla Regular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362962" y="1295124"/>
            <a:ext cx="418075" cy="3429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Encode Sans Semi Condensed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0"/>
            <a:ext cx="9162955" cy="5142871"/>
          </a:xfrm>
          <a:custGeom>
            <a:rect b="b" l="l" r="r" t="t"/>
            <a:pathLst>
              <a:path extrusionOk="0" h="2258121" w="4014438">
                <a:moveTo>
                  <a:pt x="0" y="0"/>
                </a:moveTo>
                <a:lnTo>
                  <a:pt x="0" y="729708"/>
                </a:lnTo>
                <a:cubicBezTo>
                  <a:pt x="69207" y="683709"/>
                  <a:pt x="163087" y="639801"/>
                  <a:pt x="284356" y="583348"/>
                </a:cubicBezTo>
                <a:cubicBezTo>
                  <a:pt x="523508" y="471843"/>
                  <a:pt x="656528" y="409807"/>
                  <a:pt x="783798" y="456120"/>
                </a:cubicBezTo>
                <a:cubicBezTo>
                  <a:pt x="911069" y="502432"/>
                  <a:pt x="973083" y="635473"/>
                  <a:pt x="1084589" y="874625"/>
                </a:cubicBezTo>
                <a:cubicBezTo>
                  <a:pt x="1196094" y="1113777"/>
                  <a:pt x="1258129" y="1246797"/>
                  <a:pt x="1211817" y="1374046"/>
                </a:cubicBezTo>
                <a:cubicBezTo>
                  <a:pt x="1165505" y="1501296"/>
                  <a:pt x="1032380" y="1563290"/>
                  <a:pt x="793228" y="1674774"/>
                </a:cubicBezTo>
                <a:cubicBezTo>
                  <a:pt x="554076" y="1786258"/>
                  <a:pt x="421056" y="1848315"/>
                  <a:pt x="293807" y="1802002"/>
                </a:cubicBezTo>
                <a:cubicBezTo>
                  <a:pt x="169234" y="1756693"/>
                  <a:pt x="107156" y="1628273"/>
                  <a:pt x="0" y="1398572"/>
                </a:cubicBez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▪"/>
              <a:defRPr/>
            </a:lvl1pPr>
            <a:lvl2pPr indent="-355600" lvl="1" marL="9144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2pPr>
            <a:lvl3pPr indent="-355600" lvl="2" marL="1371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indent="-355600" lvl="3" marL="18288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4pPr>
            <a:lvl5pPr indent="-355600" lvl="4" marL="22860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5pPr>
            <a:lvl6pPr indent="-355600" lvl="5" marL="27432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6pPr>
            <a:lvl7pPr indent="-355600" lvl="6" marL="32004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7pPr>
            <a:lvl8pPr indent="-355600" lvl="7" marL="3657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8pPr>
            <a:lvl9pPr indent="-355600" lvl="8" marL="4114800">
              <a:spcBef>
                <a:spcPts val="600"/>
              </a:spcBef>
              <a:spcAft>
                <a:spcPts val="600"/>
              </a:spcAft>
              <a:buSzPts val="2000"/>
              <a:buChar char="▫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6"/>
          <p:cNvGrpSpPr/>
          <p:nvPr/>
        </p:nvGrpSpPr>
        <p:grpSpPr>
          <a:xfrm>
            <a:off x="-41" y="0"/>
            <a:ext cx="9144088" cy="5143548"/>
            <a:chOff x="8145036" y="0"/>
            <a:chExt cx="4014438" cy="2258121"/>
          </a:xfrm>
        </p:grpSpPr>
        <p:sp>
          <p:nvSpPr>
            <p:cNvPr id="31" name="Google Shape;31;p6"/>
            <p:cNvSpPr/>
            <p:nvPr/>
          </p:nvSpPr>
          <p:spPr>
            <a:xfrm>
              <a:off x="8145036" y="0"/>
              <a:ext cx="4014376" cy="2258121"/>
            </a:xfrm>
            <a:custGeom>
              <a:rect b="b" l="l" r="r" t="t"/>
              <a:pathLst>
                <a:path extrusionOk="0" h="2258121" w="4014376">
                  <a:moveTo>
                    <a:pt x="2148603" y="1774988"/>
                  </a:moveTo>
                  <a:cubicBezTo>
                    <a:pt x="1965654" y="1382640"/>
                    <a:pt x="1863892" y="1164459"/>
                    <a:pt x="1939873" y="955604"/>
                  </a:cubicBezTo>
                  <a:cubicBezTo>
                    <a:pt x="2015855" y="746748"/>
                    <a:pt x="2234119" y="645049"/>
                    <a:pt x="2626468" y="462162"/>
                  </a:cubicBezTo>
                  <a:cubicBezTo>
                    <a:pt x="3018816" y="279275"/>
                    <a:pt x="3236997" y="177451"/>
                    <a:pt x="3445831" y="253432"/>
                  </a:cubicBezTo>
                  <a:cubicBezTo>
                    <a:pt x="3654666" y="329414"/>
                    <a:pt x="3756386" y="547678"/>
                    <a:pt x="3939272" y="940006"/>
                  </a:cubicBezTo>
                  <a:cubicBezTo>
                    <a:pt x="3966182" y="997693"/>
                    <a:pt x="3991294" y="1051574"/>
                    <a:pt x="4014377" y="1102256"/>
                  </a:cubicBezTo>
                  <a:lnTo>
                    <a:pt x="4014377" y="0"/>
                  </a:lnTo>
                  <a:lnTo>
                    <a:pt x="0" y="0"/>
                  </a:lnTo>
                  <a:lnTo>
                    <a:pt x="0" y="2258122"/>
                  </a:lnTo>
                  <a:lnTo>
                    <a:pt x="2400007" y="2258122"/>
                  </a:lnTo>
                  <a:cubicBezTo>
                    <a:pt x="2320283" y="2143125"/>
                    <a:pt x="2245932" y="1983697"/>
                    <a:pt x="2148603" y="17749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6"/>
            <p:cNvSpPr/>
            <p:nvPr/>
          </p:nvSpPr>
          <p:spPr>
            <a:xfrm>
              <a:off x="11595195" y="1947441"/>
              <a:ext cx="564279" cy="310680"/>
            </a:xfrm>
            <a:custGeom>
              <a:rect b="b" l="l" r="r" t="t"/>
              <a:pathLst>
                <a:path extrusionOk="0" h="310680" w="564279">
                  <a:moveTo>
                    <a:pt x="11332" y="305390"/>
                  </a:moveTo>
                  <a:lnTo>
                    <a:pt x="0" y="310680"/>
                  </a:lnTo>
                  <a:lnTo>
                    <a:pt x="564279" y="310680"/>
                  </a:lnTo>
                  <a:lnTo>
                    <a:pt x="564279" y="0"/>
                  </a:lnTo>
                  <a:cubicBezTo>
                    <a:pt x="447610" y="101929"/>
                    <a:pt x="266229" y="186525"/>
                    <a:pt x="11332" y="3053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33;p6"/>
          <p:cNvSpPr txBox="1"/>
          <p:nvPr>
            <p:ph type="title"/>
          </p:nvPr>
        </p:nvSpPr>
        <p:spPr>
          <a:xfrm>
            <a:off x="1015625" y="1243638"/>
            <a:ext cx="4239300" cy="48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1015791" y="1865257"/>
            <a:ext cx="4239300" cy="203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▫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9162955" cy="5142871"/>
          </a:xfrm>
          <a:custGeom>
            <a:rect b="b" l="l" r="r" t="t"/>
            <a:pathLst>
              <a:path extrusionOk="0" h="2258121" w="4014438">
                <a:moveTo>
                  <a:pt x="0" y="0"/>
                </a:moveTo>
                <a:lnTo>
                  <a:pt x="0" y="859550"/>
                </a:lnTo>
                <a:cubicBezTo>
                  <a:pt x="107156" y="629849"/>
                  <a:pt x="169234" y="501429"/>
                  <a:pt x="293807" y="456015"/>
                </a:cubicBezTo>
                <a:cubicBezTo>
                  <a:pt x="421056" y="409807"/>
                  <a:pt x="554076" y="471801"/>
                  <a:pt x="793228" y="583348"/>
                </a:cubicBezTo>
                <a:cubicBezTo>
                  <a:pt x="1032380" y="694895"/>
                  <a:pt x="1165400" y="756889"/>
                  <a:pt x="1211713" y="884159"/>
                </a:cubicBezTo>
                <a:cubicBezTo>
                  <a:pt x="1258025" y="1011430"/>
                  <a:pt x="1196010" y="1144450"/>
                  <a:pt x="1084484" y="1383581"/>
                </a:cubicBezTo>
                <a:cubicBezTo>
                  <a:pt x="972958" y="1622712"/>
                  <a:pt x="910943" y="1755753"/>
                  <a:pt x="783694" y="1802086"/>
                </a:cubicBezTo>
                <a:cubicBezTo>
                  <a:pt x="656444" y="1848419"/>
                  <a:pt x="523404" y="1786321"/>
                  <a:pt x="284356" y="1674774"/>
                </a:cubicBezTo>
                <a:cubicBezTo>
                  <a:pt x="163212" y="1618321"/>
                  <a:pt x="69312" y="1574413"/>
                  <a:pt x="105" y="1528414"/>
                </a:cubicBezTo>
                <a:lnTo>
                  <a:pt x="105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651875" y="1200150"/>
            <a:ext cx="23319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>
              <a:spcBef>
                <a:spcPts val="600"/>
              </a:spcBef>
              <a:spcAft>
                <a:spcPts val="60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6253487" y="1200150"/>
            <a:ext cx="23319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>
              <a:spcBef>
                <a:spcPts val="600"/>
              </a:spcBef>
              <a:spcAft>
                <a:spcPts val="60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0"/>
            <a:ext cx="9162955" cy="5142871"/>
          </a:xfrm>
          <a:custGeom>
            <a:rect b="b" l="l" r="r" t="t"/>
            <a:pathLst>
              <a:path extrusionOk="0" h="2258121" w="4014438">
                <a:moveTo>
                  <a:pt x="0" y="0"/>
                </a:moveTo>
                <a:lnTo>
                  <a:pt x="0" y="859550"/>
                </a:lnTo>
                <a:cubicBezTo>
                  <a:pt x="107156" y="629849"/>
                  <a:pt x="169234" y="501429"/>
                  <a:pt x="293807" y="456015"/>
                </a:cubicBezTo>
                <a:cubicBezTo>
                  <a:pt x="421056" y="409807"/>
                  <a:pt x="554076" y="471801"/>
                  <a:pt x="793228" y="583348"/>
                </a:cubicBezTo>
                <a:cubicBezTo>
                  <a:pt x="1032380" y="694895"/>
                  <a:pt x="1165400" y="756889"/>
                  <a:pt x="1211713" y="884159"/>
                </a:cubicBezTo>
                <a:cubicBezTo>
                  <a:pt x="1258025" y="1011430"/>
                  <a:pt x="1196010" y="1144450"/>
                  <a:pt x="1084484" y="1383581"/>
                </a:cubicBezTo>
                <a:cubicBezTo>
                  <a:pt x="972958" y="1622712"/>
                  <a:pt x="910943" y="1755753"/>
                  <a:pt x="783694" y="1802086"/>
                </a:cubicBezTo>
                <a:cubicBezTo>
                  <a:pt x="656444" y="1848419"/>
                  <a:pt x="523404" y="1786321"/>
                  <a:pt x="284356" y="1674774"/>
                </a:cubicBezTo>
                <a:cubicBezTo>
                  <a:pt x="163212" y="1618321"/>
                  <a:pt x="69312" y="1574413"/>
                  <a:pt x="105" y="1528414"/>
                </a:cubicBezTo>
                <a:lnTo>
                  <a:pt x="105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3651875" y="1200150"/>
            <a:ext cx="15243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8pPr>
            <a:lvl9pPr indent="-317500" lvl="8" marL="4114800" rtl="0">
              <a:spcBef>
                <a:spcPts val="600"/>
              </a:spcBef>
              <a:spcAft>
                <a:spcPts val="600"/>
              </a:spcAft>
              <a:buSzPts val="1400"/>
              <a:buChar char="▫"/>
              <a:defRPr sz="1400"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5356481" y="1200150"/>
            <a:ext cx="15243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8pPr>
            <a:lvl9pPr indent="-317500" lvl="8" marL="4114800" rtl="0">
              <a:spcBef>
                <a:spcPts val="600"/>
              </a:spcBef>
              <a:spcAft>
                <a:spcPts val="600"/>
              </a:spcAft>
              <a:buSzPts val="1400"/>
              <a:buChar char="▫"/>
              <a:defRPr sz="1400"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7061087" y="1200150"/>
            <a:ext cx="15243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8pPr>
            <a:lvl9pPr indent="-317500" lvl="8" marL="4114800" rtl="0">
              <a:spcBef>
                <a:spcPts val="600"/>
              </a:spcBef>
              <a:spcAft>
                <a:spcPts val="600"/>
              </a:spcAft>
              <a:buSzPts val="1400"/>
              <a:buChar char="▫"/>
              <a:defRPr sz="1400"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790026" y="-743550"/>
            <a:ext cx="2750366" cy="2750258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9"/>
          <p:cNvSpPr txBox="1"/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4507725" y="4318150"/>
            <a:ext cx="4081800" cy="33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60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0"/>
          <p:cNvSpPr/>
          <p:nvPr/>
        </p:nvSpPr>
        <p:spPr>
          <a:xfrm>
            <a:off x="490126" y="-1123525"/>
            <a:ext cx="5776112" cy="5775886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20000">
              <a:schemeClr val="accent4"/>
            </a:gs>
            <a:gs pos="79000">
              <a:schemeClr val="accent3"/>
            </a:gs>
            <a:gs pos="100000">
              <a:schemeClr val="accent3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 Regular"/>
              <a:buChar char="▪"/>
              <a:defRPr sz="2000">
                <a:solidFill>
                  <a:schemeClr val="dk1"/>
                </a:solidFill>
                <a:latin typeface="Karla Regular"/>
                <a:ea typeface="Karla Regular"/>
                <a:cs typeface="Karla Regular"/>
                <a:sym typeface="Karla Regular"/>
              </a:defRPr>
            </a:lvl1pPr>
            <a:lvl2pPr indent="-355600" lvl="1" marL="9144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 Regular"/>
              <a:buChar char="▫"/>
              <a:defRPr sz="2000">
                <a:solidFill>
                  <a:schemeClr val="dk1"/>
                </a:solidFill>
                <a:latin typeface="Karla Regular"/>
                <a:ea typeface="Karla Regular"/>
                <a:cs typeface="Karla Regular"/>
                <a:sym typeface="Karla Regular"/>
              </a:defRPr>
            </a:lvl2pPr>
            <a:lvl3pPr indent="-355600" lvl="2" marL="13716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 Regular"/>
              <a:buChar char="▫"/>
              <a:defRPr sz="2000">
                <a:solidFill>
                  <a:schemeClr val="dk1"/>
                </a:solidFill>
                <a:latin typeface="Karla Regular"/>
                <a:ea typeface="Karla Regular"/>
                <a:cs typeface="Karla Regular"/>
                <a:sym typeface="Karla Regular"/>
              </a:defRPr>
            </a:lvl3pPr>
            <a:lvl4pPr indent="-355600" lvl="3" marL="18288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 Regular"/>
              <a:buChar char="▫"/>
              <a:defRPr sz="2000">
                <a:solidFill>
                  <a:schemeClr val="dk1"/>
                </a:solidFill>
                <a:latin typeface="Karla Regular"/>
                <a:ea typeface="Karla Regular"/>
                <a:cs typeface="Karla Regular"/>
                <a:sym typeface="Karla Regular"/>
              </a:defRPr>
            </a:lvl4pPr>
            <a:lvl5pPr indent="-355600" lvl="4" marL="2286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 Regular"/>
              <a:buChar char="▫"/>
              <a:defRPr sz="2000">
                <a:solidFill>
                  <a:schemeClr val="dk1"/>
                </a:solidFill>
                <a:latin typeface="Karla Regular"/>
                <a:ea typeface="Karla Regular"/>
                <a:cs typeface="Karla Regular"/>
                <a:sym typeface="Karla Regular"/>
              </a:defRPr>
            </a:lvl5pPr>
            <a:lvl6pPr indent="-355600" lvl="5" marL="2743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 Regular"/>
              <a:buChar char="▫"/>
              <a:defRPr sz="2000">
                <a:solidFill>
                  <a:schemeClr val="dk1"/>
                </a:solidFill>
                <a:latin typeface="Karla Regular"/>
                <a:ea typeface="Karla Regular"/>
                <a:cs typeface="Karla Regular"/>
                <a:sym typeface="Karla Regular"/>
              </a:defRPr>
            </a:lvl6pPr>
            <a:lvl7pPr indent="-355600" lvl="6" marL="32004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 Regular"/>
              <a:buChar char="▫"/>
              <a:defRPr sz="2000">
                <a:solidFill>
                  <a:schemeClr val="dk1"/>
                </a:solidFill>
                <a:latin typeface="Karla Regular"/>
                <a:ea typeface="Karla Regular"/>
                <a:cs typeface="Karla Regular"/>
                <a:sym typeface="Karla Regular"/>
              </a:defRPr>
            </a:lvl7pPr>
            <a:lvl8pPr indent="-355600" lvl="7" marL="3657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 Regular"/>
              <a:buChar char="▫"/>
              <a:defRPr sz="2000">
                <a:solidFill>
                  <a:schemeClr val="dk1"/>
                </a:solidFill>
                <a:latin typeface="Karla Regular"/>
                <a:ea typeface="Karla Regular"/>
                <a:cs typeface="Karla Regular"/>
                <a:sym typeface="Karla Regular"/>
              </a:defRPr>
            </a:lvl8pPr>
            <a:lvl9pPr indent="-355600" lvl="8" marL="411480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 Regular"/>
              <a:buChar char="▫"/>
              <a:defRPr sz="2000">
                <a:solidFill>
                  <a:schemeClr val="dk1"/>
                </a:solidFill>
                <a:latin typeface="Karla Regular"/>
                <a:ea typeface="Karla Regular"/>
                <a:cs typeface="Karla Regular"/>
                <a:sym typeface="Karla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Karla Regular"/>
                <a:ea typeface="Karla Regular"/>
                <a:cs typeface="Karla Regular"/>
                <a:sym typeface="Karla Regular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Karla Regular"/>
                <a:ea typeface="Karla Regular"/>
                <a:cs typeface="Karla Regular"/>
                <a:sym typeface="Karla Regular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Karla Regular"/>
                <a:ea typeface="Karla Regular"/>
                <a:cs typeface="Karla Regular"/>
                <a:sym typeface="Karla Regular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Karla Regular"/>
                <a:ea typeface="Karla Regular"/>
                <a:cs typeface="Karla Regular"/>
                <a:sym typeface="Karla Regular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Karla Regular"/>
                <a:ea typeface="Karla Regular"/>
                <a:cs typeface="Karla Regular"/>
                <a:sym typeface="Karla Regular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Karla Regular"/>
                <a:ea typeface="Karla Regular"/>
                <a:cs typeface="Karla Regular"/>
                <a:sym typeface="Karla Regular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Karla Regular"/>
                <a:ea typeface="Karla Regular"/>
                <a:cs typeface="Karla Regular"/>
                <a:sym typeface="Karla Regular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Karla Regular"/>
                <a:ea typeface="Karla Regular"/>
                <a:cs typeface="Karla Regular"/>
                <a:sym typeface="Karla Regula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gif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hyperlink" Target="https://www.healthaffairs.org/doi/abs/10.1377/hlthaff.2013.1397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ctrTitle"/>
          </p:nvPr>
        </p:nvSpPr>
        <p:spPr>
          <a:xfrm>
            <a:off x="914400" y="1994650"/>
            <a:ext cx="5396700" cy="223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Disparities for Chicago Public Housing Residents</a:t>
            </a:r>
            <a:endParaRPr/>
          </a:p>
        </p:txBody>
      </p:sp>
      <p:sp>
        <p:nvSpPr>
          <p:cNvPr id="74" name="Google Shape;74;p15"/>
          <p:cNvSpPr txBox="1"/>
          <p:nvPr>
            <p:ph type="ctrTitle"/>
          </p:nvPr>
        </p:nvSpPr>
        <p:spPr>
          <a:xfrm>
            <a:off x="914400" y="4225150"/>
            <a:ext cx="5396700" cy="59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00">
                <a:latin typeface="Karla"/>
                <a:ea typeface="Karla"/>
                <a:cs typeface="Karla"/>
                <a:sym typeface="Karla"/>
              </a:rPr>
              <a:t>Kyto Batt, Sarah Biagi, and Seth Flynn</a:t>
            </a:r>
            <a:endParaRPr b="0" sz="22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190125" y="2291150"/>
            <a:ext cx="21705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651875" y="1222400"/>
            <a:ext cx="4933500" cy="281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Chicago Housing Authority. “About.” </a:t>
            </a:r>
            <a:r>
              <a:rPr i="1" lang="en" sz="1400">
                <a:solidFill>
                  <a:srgbClr val="000000"/>
                </a:solidFill>
              </a:rPr>
              <a:t>About | The Chicago Housing Authority</a:t>
            </a:r>
            <a:r>
              <a:rPr lang="en" sz="1400">
                <a:solidFill>
                  <a:srgbClr val="000000"/>
                </a:solidFill>
              </a:rPr>
              <a:t>, 2021, www.thecha.org/about. 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Theodos, Hangen, Meixell, and Rajasekaran. 2019. Neighborhood Disparities in Investment Flows in Chicago. 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City of Chicago. 2020. Budget Overview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Chicago Housing Authority. 2020. Moving to Work Annual Plan.  </a:t>
            </a:r>
            <a:endParaRPr sz="1400">
              <a:solidFill>
                <a:srgbClr val="3537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247325" y="2324525"/>
            <a:ext cx="1989600" cy="66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5228125" y="244475"/>
            <a:ext cx="374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 Regular"/>
              <a:ea typeface="Karla Regular"/>
              <a:cs typeface="Karla Regular"/>
              <a:sym typeface="Karla Regular"/>
            </a:endParaRPr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59450" y="319700"/>
            <a:ext cx="5491800" cy="24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Chicago neighborhoods are largely divided by race and class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</a:pPr>
            <a:r>
              <a:rPr lang="en"/>
              <a:t>Inequality is high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Disinvestment in public housing over time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</a:pPr>
            <a:r>
              <a:rPr lang="en"/>
              <a:t>Poor infrastructure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50" y="2162725"/>
            <a:ext cx="2249172" cy="291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icago average individual income by census tract, 1970 and 2017.  [1190x1080] : MapPorn"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2430" y="2324525"/>
            <a:ext cx="3032194" cy="275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197475" y="1739575"/>
            <a:ext cx="2214000" cy="6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Chicago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Housing and HUD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2961975" y="108025"/>
            <a:ext cx="6027300" cy="39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>
                <a:solidFill>
                  <a:srgbClr val="434343"/>
                </a:solidFill>
              </a:rPr>
              <a:t>Developments located on the South and West sides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 sz="1800">
                <a:solidFill>
                  <a:srgbClr val="434343"/>
                </a:solidFill>
              </a:rPr>
              <a:t>Have less infrastructure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>
                <a:solidFill>
                  <a:srgbClr val="434343"/>
                </a:solidFill>
              </a:rPr>
              <a:t>Higher rates of health issues for public housing residents in Chicago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 sz="1800">
                <a:solidFill>
                  <a:srgbClr val="434343"/>
                </a:solidFill>
              </a:rPr>
              <a:t>Worsened by lack of resources and access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 sz="1800">
                <a:solidFill>
                  <a:srgbClr val="434343"/>
                </a:solidFill>
              </a:rPr>
              <a:t>Mold, insects, peeling paint, bad roofing, plumbing and electrical issues, etc</a:t>
            </a:r>
            <a:endParaRPr sz="1800">
              <a:solidFill>
                <a:srgbClr val="434343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descr="HUD orders Chicago housing complex to correct security problems - Chicago  ReporterChicago Reporter"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9750" y="3225250"/>
            <a:ext cx="2571750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idx="4294967295" type="ctrTitle"/>
          </p:nvPr>
        </p:nvSpPr>
        <p:spPr>
          <a:xfrm>
            <a:off x="325300" y="3730750"/>
            <a:ext cx="2999700" cy="57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Policy Options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191050" y="2112475"/>
            <a:ext cx="22350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Reallocate the Budget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056000" y="1066650"/>
            <a:ext cx="58770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Chicago has a very large budget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</a:pPr>
            <a:r>
              <a:rPr lang="en"/>
              <a:t>Small percentage of Chicago’s budget is used toward public </a:t>
            </a:r>
            <a:r>
              <a:rPr lang="en"/>
              <a:t>housing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Public housing facilities need repairs and upgrades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</a:pPr>
            <a:r>
              <a:rPr lang="en"/>
              <a:t>Old facilities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</a:pPr>
            <a:r>
              <a:rPr lang="en"/>
              <a:t>Occupied by </a:t>
            </a:r>
            <a:r>
              <a:rPr lang="en"/>
              <a:t>vulnerable</a:t>
            </a:r>
            <a:r>
              <a:rPr lang="en"/>
              <a:t> residents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239150" y="2234700"/>
            <a:ext cx="2196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Urban Deserts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046625" y="1193538"/>
            <a:ext cx="3140700" cy="23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Lack of transportation near many housing developments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Limited access to healthcare services and pharmacies</a:t>
            </a:r>
            <a:endParaRPr/>
          </a:p>
        </p:txBody>
      </p:sp>
      <p:pic>
        <p:nvPicPr>
          <p:cNvPr descr="Exhibit 3"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2400" y="623528"/>
            <a:ext cx="2554800" cy="351902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4776775" y="4250200"/>
            <a:ext cx="4200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 Regular"/>
                <a:ea typeface="Karla Regular"/>
                <a:cs typeface="Karla Regular"/>
                <a:sym typeface="Karla Regular"/>
              </a:rPr>
              <a:t>Image Credit: </a:t>
            </a:r>
            <a:r>
              <a:rPr lang="en" sz="800">
                <a:solidFill>
                  <a:schemeClr val="dk2"/>
                </a:solidFill>
                <a:highlight>
                  <a:srgbClr val="FFFFFF"/>
                </a:highlight>
                <a:uFill>
                  <a:noFill/>
                </a:uFill>
                <a:latin typeface="Karla Regular"/>
                <a:ea typeface="Karla Regular"/>
                <a:cs typeface="Karla Regular"/>
                <a:sym typeface="Karla Regula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‘Pharmacy Deserts’ Are Prevalent In Chicago’s Predominantly Minority Communities, Raising Medication Access Concerns</a:t>
            </a:r>
            <a:endParaRPr sz="800">
              <a:solidFill>
                <a:schemeClr val="dk2"/>
              </a:solidFill>
              <a:highlight>
                <a:srgbClr val="FFFFFF"/>
              </a:highlight>
              <a:latin typeface="Karla Regular"/>
              <a:ea typeface="Karla Regular"/>
              <a:cs typeface="Karla Regular"/>
              <a:sym typeface="Karla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highlight>
                  <a:srgbClr val="FFFFFF"/>
                </a:highlight>
                <a:latin typeface="Karla Regular"/>
                <a:ea typeface="Karla Regular"/>
                <a:cs typeface="Karla Regular"/>
                <a:sym typeface="Karla Regular"/>
              </a:rPr>
              <a:t>Dima M. Qato, Martha L. Daviglus, Jocelyn Wilder, Todd Lee, Danya Qato, and Bruce Lambert</a:t>
            </a:r>
            <a:endParaRPr sz="800">
              <a:solidFill>
                <a:schemeClr val="dk2"/>
              </a:solidFill>
              <a:highlight>
                <a:srgbClr val="FFFFFF"/>
              </a:highlight>
              <a:latin typeface="Karla Regular"/>
              <a:ea typeface="Karla Regular"/>
              <a:cs typeface="Karla Regular"/>
              <a:sym typeface="Karla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highlight>
                  <a:srgbClr val="FFFFFF"/>
                </a:highlight>
                <a:latin typeface="Karla Regular"/>
                <a:ea typeface="Karla Regular"/>
                <a:cs typeface="Karla Regular"/>
                <a:sym typeface="Karla Regular"/>
              </a:rPr>
              <a:t>Health Affairs 2014 33:11, 1958-1965</a:t>
            </a:r>
            <a:endParaRPr sz="800">
              <a:solidFill>
                <a:schemeClr val="dk2"/>
              </a:solidFill>
              <a:latin typeface="Karla Regular"/>
              <a:ea typeface="Karla Regular"/>
              <a:cs typeface="Karla Regular"/>
              <a:sym typeface="Karla Regula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idx="4294967295" type="ctrTitle"/>
          </p:nvPr>
        </p:nvSpPr>
        <p:spPr>
          <a:xfrm>
            <a:off x="83975" y="3589725"/>
            <a:ext cx="3820800" cy="57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Policy </a:t>
            </a:r>
            <a:r>
              <a:rPr lang="en" sz="2800"/>
              <a:t>Recommendation</a:t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141075" y="2234700"/>
            <a:ext cx="2275500" cy="67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Reallocate the Budget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2886750" y="153500"/>
            <a:ext cx="6093600" cy="385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Creating new transportation is costly and difficult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Public housing needs more funding!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Decrease police budget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Shift public health budget to increase funds for public housing initiatives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Shift housing budget to increase funds for public housing developments</a:t>
            </a:r>
            <a:endParaRPr sz="1800"/>
          </a:p>
        </p:txBody>
      </p:sp>
      <p:pic>
        <p:nvPicPr>
          <p:cNvPr id="121" name="Google Shape;121;p22"/>
          <p:cNvPicPr preferRelativeResize="0"/>
          <p:nvPr/>
        </p:nvPicPr>
        <p:blipFill rotWithShape="1">
          <a:blip r:embed="rId3">
            <a:alphaModFix/>
          </a:blip>
          <a:srcRect b="0" l="0" r="0" t="49995"/>
          <a:stretch/>
        </p:blipFill>
        <p:spPr>
          <a:xfrm>
            <a:off x="3930500" y="2482425"/>
            <a:ext cx="4629825" cy="260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idx="4294967295" type="ctrTitle"/>
          </p:nvPr>
        </p:nvSpPr>
        <p:spPr>
          <a:xfrm>
            <a:off x="526525" y="3712625"/>
            <a:ext cx="22659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Thank</a:t>
            </a:r>
            <a:r>
              <a:rPr lang="en" sz="3000"/>
              <a:t> You!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den template">
  <a:themeElements>
    <a:clrScheme name="Custom 347">
      <a:dk1>
        <a:srgbClr val="2E363D"/>
      </a:dk1>
      <a:lt1>
        <a:srgbClr val="FFFFFF"/>
      </a:lt1>
      <a:dk2>
        <a:srgbClr val="767E85"/>
      </a:dk2>
      <a:lt2>
        <a:srgbClr val="FBFBFB"/>
      </a:lt2>
      <a:accent1>
        <a:srgbClr val="F8E7D5"/>
      </a:accent1>
      <a:accent2>
        <a:srgbClr val="EBC7C1"/>
      </a:accent2>
      <a:accent3>
        <a:srgbClr val="E9F2F9"/>
      </a:accent3>
      <a:accent4>
        <a:srgbClr val="B5CFDA"/>
      </a:accent4>
      <a:accent5>
        <a:srgbClr val="EEEAEA"/>
      </a:accent5>
      <a:accent6>
        <a:srgbClr val="E3E9D3"/>
      </a:accent6>
      <a:hlink>
        <a:srgbClr val="2E36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