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roxima Nova"/>
      <p:regular r:id="rId15"/>
      <p:bold r:id="rId16"/>
      <p:italic r:id="rId17"/>
      <p:boldItalic r:id="rId18"/>
    </p:embeddedFont>
    <p:embeddedFont>
      <p:font typeface="Barlow"/>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bold.fntdata"/><Relationship Id="rId11" Type="http://schemas.openxmlformats.org/officeDocument/2006/relationships/slide" Target="slides/slide6.xml"/><Relationship Id="rId22" Type="http://schemas.openxmlformats.org/officeDocument/2006/relationships/font" Target="fonts/Barlow-boldItalic.fntdata"/><Relationship Id="rId10" Type="http://schemas.openxmlformats.org/officeDocument/2006/relationships/slide" Target="slides/slide5.xml"/><Relationship Id="rId21" Type="http://schemas.openxmlformats.org/officeDocument/2006/relationships/font" Target="fonts/Barlow-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regular.fntdata"/><Relationship Id="rId14" Type="http://schemas.openxmlformats.org/officeDocument/2006/relationships/slide" Target="slides/slide9.xml"/><Relationship Id="rId17" Type="http://schemas.openxmlformats.org/officeDocument/2006/relationships/font" Target="fonts/ProximaNova-italic.fntdata"/><Relationship Id="rId16" Type="http://schemas.openxmlformats.org/officeDocument/2006/relationships/font" Target="fonts/ProximaNova-bold.fntdata"/><Relationship Id="rId5" Type="http://schemas.openxmlformats.org/officeDocument/2006/relationships/notesMaster" Target="notesMasters/notesMaster1.xml"/><Relationship Id="rId19" Type="http://schemas.openxmlformats.org/officeDocument/2006/relationships/font" Target="fonts/Barlow-regular.fntdata"/><Relationship Id="rId6" Type="http://schemas.openxmlformats.org/officeDocument/2006/relationships/slide" Target="slides/slide1.xml"/><Relationship Id="rId18" Type="http://schemas.openxmlformats.org/officeDocument/2006/relationships/font" Target="fonts/ProximaNova-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spirg.org/blogs/blog/usp/one-graphic-explains-automatic-voter-registration-0"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cd9704d2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cd9704d2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solidFill>
                  <a:schemeClr val="dk1"/>
                </a:solidFill>
                <a:latin typeface="Barlow"/>
                <a:ea typeface="Barlow"/>
                <a:cs typeface="Barlow"/>
                <a:sym typeface="Barlow"/>
              </a:rPr>
              <a:t>North Carolina is one of many states with gerrymandered statehouse and congressional districts. Nearly a decade after North Carolina’s districts were unfairly redrawn under an initiative called Project REDMAP, North Carolina courts ordered the legislature to select a new map with more fairly drawn districts, but those new maps still reflected some degree of gerrymandering. In the 2020 election for the NC State House, Democrats received 49% of the vote but only 42.5% of House seats. </a:t>
            </a:r>
            <a:endParaRPr>
              <a:solidFill>
                <a:schemeClr val="dk1"/>
              </a:solidFill>
              <a:latin typeface="Barlow"/>
              <a:ea typeface="Barlow"/>
              <a:cs typeface="Barlow"/>
              <a:sym typeface="Barlow"/>
            </a:endParaRPr>
          </a:p>
          <a:p>
            <a:pPr indent="0" lvl="0" marL="0" rtl="0" algn="l">
              <a:lnSpc>
                <a:spcPct val="150000"/>
              </a:lnSpc>
              <a:spcBef>
                <a:spcPts val="0"/>
              </a:spcBef>
              <a:spcAft>
                <a:spcPts val="0"/>
              </a:spcAft>
              <a:buNone/>
            </a:pPr>
            <a:r>
              <a:t/>
            </a:r>
            <a:endParaRPr>
              <a:solidFill>
                <a:schemeClr val="dk1"/>
              </a:solidFill>
              <a:latin typeface="Barlow"/>
              <a:ea typeface="Barlow"/>
              <a:cs typeface="Barlow"/>
              <a:sym typeface="Barlow"/>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cd8d62a25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cd8d62a25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latin typeface="Barlow"/>
                <a:ea typeface="Barlow"/>
                <a:cs typeface="Barlow"/>
                <a:sym typeface="Barlow"/>
              </a:rPr>
              <a:t>This overt gerrymandering has far-reaching implications, including on healthcare access. Fourteen states have yet to expand Medicaid since the Affordable Care Act was passed, even though the majority of their residents support Medicaid expansion. And, if Medicaid expansion were to pass, over 350,000 more North Carolina residents could be insured.  Nationwide analysis also shows that states with more representative legislative bodies have longer life expectancies on average. North Carolina should join these states, not only because it would ensure more fair representation, but also because it will improve the overall health of North Carolina residents.</a:t>
            </a:r>
            <a:endParaRPr>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cd9704d2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cd9704d2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Barlow"/>
                <a:ea typeface="Barlow"/>
                <a:cs typeface="Barlow"/>
                <a:sym typeface="Barlow"/>
              </a:rPr>
              <a:t>Arizona’s most competitive districts became even more so while also adding extra competitive districts. During the 2011 redistricting scramble, at the state level, 80% of state legislature districts became more competitive post-redistricting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cc8531a9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cc8531a9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cd9704d2d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cd9704d2d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cd9704d2d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cd9704d2d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Graphic from: </a:t>
            </a:r>
            <a:r>
              <a:rPr lang="en" u="sng">
                <a:solidFill>
                  <a:schemeClr val="hlink"/>
                </a:solidFill>
                <a:hlinkClick r:id="rId2"/>
              </a:rPr>
              <a:t>https://uspirg.org/blogs/blog/usp/one-graphic-explains-automatic-voter-registration-0</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d27b0f45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d27b0f45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cd9704d2d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cd9704d2d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11.png"/><Relationship Id="rId7" Type="http://schemas.openxmlformats.org/officeDocument/2006/relationships/image" Target="../media/image13.png"/><Relationship Id="rId8"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hyperlink" Target="https://static1.squarespace.com/static/58706fbb29687f06dd219990/t/5b108a8d70a6ad1221aa63c1/1527810701921/U.S+voter+turnout+lower+than+most+countries+-+Pew+May+2017.pdf" TargetMode="External"/><Relationship Id="rId10" Type="http://schemas.openxmlformats.org/officeDocument/2006/relationships/hyperlink" Target="https://www.brennancenter.org/our-work/research-reports/automatic-voter-registration-summary" TargetMode="External"/><Relationship Id="rId13" Type="http://schemas.openxmlformats.org/officeDocument/2006/relationships/hyperlink" Target="https://www.brennancenter.org/sites/default/files/analysis/Redistricting%20Commissions%20-%20What%20Works.pdf" TargetMode="External"/><Relationship Id="rId12" Type="http://schemas.openxmlformats.org/officeDocument/2006/relationships/hyperlink" Target="https://campaignlegal.org/sites/default/files/2018-07/Designing_IRC_Report2_FINAL_Print.pdf" TargetMode="External"/><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wral.com/coronavirus/editorial-voters-to-legislators-stop-fighting-governor-cooperate-and-compromise/19381587/" TargetMode="External"/><Relationship Id="rId4" Type="http://schemas.openxmlformats.org/officeDocument/2006/relationships/hyperlink" Target="https://davesredistricting.org/maps#analytics::241341aa-3e2b-4648-bf91-ec993801d541" TargetMode="External"/><Relationship Id="rId9" Type="http://schemas.openxmlformats.org/officeDocument/2006/relationships/hyperlink" Target="https://www.ucsusa.org/sites/default/files/2019-10/our-unhealthy-democracy-white-paper-2019.pdf" TargetMode="External"/><Relationship Id="rId5" Type="http://schemas.openxmlformats.org/officeDocument/2006/relationships/hyperlink" Target="https://www.kff.org/medicaid/poll-finding/data-note-5-charts-about-public-opinion-on-medicaid/" TargetMode="External"/><Relationship Id="rId6" Type="http://schemas.openxmlformats.org/officeDocument/2006/relationships/hyperlink" Target="https://www.americanprogress.org/issues/democracy/reports/2020/02/24/480684/partisan-gerrymandering-limits-access-health-care/" TargetMode="External"/><Relationship Id="rId7" Type="http://schemas.openxmlformats.org/officeDocument/2006/relationships/hyperlink" Target="https://ash.harvard.edu/files/ash/files/az_redistricting_policy_brief.pdf" TargetMode="External"/><Relationship Id="rId8" Type="http://schemas.openxmlformats.org/officeDocument/2006/relationships/hyperlink" Target="https://ash.harvard.edu/files/ash/files/az_redistricting_policy_brief.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43483" y="5921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5300">
                <a:latin typeface="Times New Roman"/>
                <a:ea typeface="Times New Roman"/>
                <a:cs typeface="Times New Roman"/>
                <a:sym typeface="Times New Roman"/>
              </a:rPr>
              <a:t>Gerrymandering and Health</a:t>
            </a:r>
            <a:endParaRPr sz="5300">
              <a:latin typeface="Times New Roman"/>
              <a:ea typeface="Times New Roman"/>
              <a:cs typeface="Times New Roman"/>
              <a:sym typeface="Times New Roman"/>
            </a:endParaRPr>
          </a:p>
        </p:txBody>
      </p:sp>
      <p:sp>
        <p:nvSpPr>
          <p:cNvPr id="55" name="Google Shape;55;p13"/>
          <p:cNvSpPr txBox="1"/>
          <p:nvPr>
            <p:ph idx="1" type="subTitle"/>
          </p:nvPr>
        </p:nvSpPr>
        <p:spPr>
          <a:xfrm>
            <a:off x="311700" y="2681725"/>
            <a:ext cx="8520600" cy="792600"/>
          </a:xfrm>
          <a:prstGeom prst="rect">
            <a:avLst/>
          </a:prstGeom>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935"/>
              <a:buNone/>
            </a:pPr>
            <a:r>
              <a:rPr lang="en" sz="2080">
                <a:solidFill>
                  <a:srgbClr val="FFFFFF"/>
                </a:solidFill>
                <a:latin typeface="Times New Roman"/>
                <a:ea typeface="Times New Roman"/>
                <a:cs typeface="Times New Roman"/>
                <a:sym typeface="Times New Roman"/>
              </a:rPr>
              <a:t>Ethan Story, Vishnu Karthik, Stacy Rudolph, and Luke Albritton</a:t>
            </a:r>
            <a:endParaRPr sz="2080">
              <a:solidFill>
                <a:srgbClr val="FFFFFF"/>
              </a:solidFill>
              <a:latin typeface="Times New Roman"/>
              <a:ea typeface="Times New Roman"/>
              <a:cs typeface="Times New Roman"/>
              <a:sym typeface="Times New Roman"/>
            </a:endParaRPr>
          </a:p>
        </p:txBody>
      </p:sp>
      <p:pic>
        <p:nvPicPr>
          <p:cNvPr id="56" name="Google Shape;56;p13"/>
          <p:cNvPicPr preferRelativeResize="0"/>
          <p:nvPr/>
        </p:nvPicPr>
        <p:blipFill>
          <a:blip r:embed="rId3">
            <a:alphaModFix/>
          </a:blip>
          <a:stretch>
            <a:fillRect/>
          </a:stretch>
        </p:blipFill>
        <p:spPr>
          <a:xfrm>
            <a:off x="5058300" y="3236775"/>
            <a:ext cx="3850251" cy="1754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latin typeface="Times New Roman"/>
                <a:ea typeface="Times New Roman"/>
                <a:cs typeface="Times New Roman"/>
                <a:sym typeface="Times New Roman"/>
              </a:rPr>
              <a:t>Background</a:t>
            </a:r>
            <a:endParaRPr sz="2920">
              <a:latin typeface="Times New Roman"/>
              <a:ea typeface="Times New Roman"/>
              <a:cs typeface="Times New Roman"/>
              <a:sym typeface="Times New Roman"/>
            </a:endParaRPr>
          </a:p>
        </p:txBody>
      </p:sp>
      <p:sp>
        <p:nvSpPr>
          <p:cNvPr id="62" name="Google Shape;62;p14"/>
          <p:cNvSpPr txBox="1"/>
          <p:nvPr/>
        </p:nvSpPr>
        <p:spPr>
          <a:xfrm>
            <a:off x="488575" y="1243700"/>
            <a:ext cx="180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FFFFFF"/>
              </a:solidFill>
            </a:endParaRPr>
          </a:p>
        </p:txBody>
      </p:sp>
      <p:pic>
        <p:nvPicPr>
          <p:cNvPr id="63" name="Google Shape;63;p14"/>
          <p:cNvPicPr preferRelativeResize="0"/>
          <p:nvPr/>
        </p:nvPicPr>
        <p:blipFill rotWithShape="1">
          <a:blip r:embed="rId3">
            <a:alphaModFix/>
          </a:blip>
          <a:srcRect b="2209" l="0" r="0" t="-2210"/>
          <a:stretch/>
        </p:blipFill>
        <p:spPr>
          <a:xfrm>
            <a:off x="1750413" y="890313"/>
            <a:ext cx="7153275" cy="2809875"/>
          </a:xfrm>
          <a:prstGeom prst="rect">
            <a:avLst/>
          </a:prstGeom>
          <a:noFill/>
          <a:ln>
            <a:noFill/>
          </a:ln>
        </p:spPr>
      </p:pic>
      <p:sp>
        <p:nvSpPr>
          <p:cNvPr id="64" name="Google Shape;64;p14"/>
          <p:cNvSpPr txBox="1"/>
          <p:nvPr/>
        </p:nvSpPr>
        <p:spPr>
          <a:xfrm>
            <a:off x="352375" y="2803525"/>
            <a:ext cx="4400400" cy="18009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rgbClr val="FFFFFF"/>
              </a:buClr>
              <a:buSzPts val="2100"/>
              <a:buChar char="●"/>
            </a:pPr>
            <a:r>
              <a:rPr b="1" lang="en" sz="2100">
                <a:solidFill>
                  <a:srgbClr val="FFFFFF"/>
                </a:solidFill>
                <a:latin typeface="Times New Roman"/>
                <a:ea typeface="Times New Roman"/>
                <a:cs typeface="Times New Roman"/>
                <a:sym typeface="Times New Roman"/>
              </a:rPr>
              <a:t>Project REDMAP</a:t>
            </a:r>
            <a:r>
              <a:rPr lang="en" sz="2100">
                <a:solidFill>
                  <a:srgbClr val="FFFFFF"/>
                </a:solidFill>
                <a:latin typeface="Times New Roman"/>
                <a:ea typeface="Times New Roman"/>
                <a:cs typeface="Times New Roman"/>
                <a:sym typeface="Times New Roman"/>
              </a:rPr>
              <a:t> led to extremely gerrymandered districts </a:t>
            </a:r>
            <a:endParaRPr sz="21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2100">
              <a:solidFill>
                <a:srgbClr val="FFFFFF"/>
              </a:solidFill>
              <a:latin typeface="Times New Roman"/>
              <a:ea typeface="Times New Roman"/>
              <a:cs typeface="Times New Roman"/>
              <a:sym typeface="Times New Roman"/>
            </a:endParaRPr>
          </a:p>
          <a:p>
            <a:pPr indent="-361950" lvl="0" marL="457200" rtl="0" algn="l">
              <a:spcBef>
                <a:spcPts val="0"/>
              </a:spcBef>
              <a:spcAft>
                <a:spcPts val="0"/>
              </a:spcAft>
              <a:buClr>
                <a:srgbClr val="FFFFFF"/>
              </a:buClr>
              <a:buSzPts val="2100"/>
              <a:buChar char="●"/>
            </a:pPr>
            <a:r>
              <a:rPr lang="en" sz="2100">
                <a:solidFill>
                  <a:srgbClr val="FFFFFF"/>
                </a:solidFill>
                <a:latin typeface="Times New Roman"/>
                <a:ea typeface="Times New Roman"/>
                <a:cs typeface="Times New Roman"/>
                <a:sym typeface="Times New Roman"/>
              </a:rPr>
              <a:t>2020 vote % and seat % </a:t>
            </a:r>
            <a:r>
              <a:rPr b="1" lang="en" sz="2100">
                <a:solidFill>
                  <a:srgbClr val="FFFFFF"/>
                </a:solidFill>
                <a:latin typeface="Times New Roman"/>
                <a:ea typeface="Times New Roman"/>
                <a:cs typeface="Times New Roman"/>
                <a:sym typeface="Times New Roman"/>
              </a:rPr>
              <a:t>discrepancy</a:t>
            </a:r>
            <a:r>
              <a:rPr lang="en" sz="2100">
                <a:solidFill>
                  <a:srgbClr val="FFFFFF"/>
                </a:solidFill>
                <a:latin typeface="Times New Roman"/>
                <a:ea typeface="Times New Roman"/>
                <a:cs typeface="Times New Roman"/>
                <a:sym typeface="Times New Roman"/>
              </a:rPr>
              <a:t> </a:t>
            </a:r>
            <a:endParaRPr b="1" sz="2100">
              <a:solidFill>
                <a:srgbClr val="FFFFFF"/>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latin typeface="Times New Roman"/>
                <a:ea typeface="Times New Roman"/>
                <a:cs typeface="Times New Roman"/>
                <a:sym typeface="Times New Roman"/>
              </a:rPr>
              <a:t>Background</a:t>
            </a:r>
            <a:endParaRPr sz="2920">
              <a:latin typeface="Times New Roman"/>
              <a:ea typeface="Times New Roman"/>
              <a:cs typeface="Times New Roman"/>
              <a:sym typeface="Times New Roman"/>
            </a:endParaRPr>
          </a:p>
        </p:txBody>
      </p:sp>
      <p:pic>
        <p:nvPicPr>
          <p:cNvPr id="70" name="Google Shape;70;p15"/>
          <p:cNvPicPr preferRelativeResize="0"/>
          <p:nvPr/>
        </p:nvPicPr>
        <p:blipFill rotWithShape="1">
          <a:blip r:embed="rId3">
            <a:alphaModFix/>
          </a:blip>
          <a:srcRect b="0" l="0" r="0" t="7646"/>
          <a:stretch/>
        </p:blipFill>
        <p:spPr>
          <a:xfrm>
            <a:off x="2311675" y="1238550"/>
            <a:ext cx="6720600" cy="3491175"/>
          </a:xfrm>
          <a:prstGeom prst="rect">
            <a:avLst/>
          </a:prstGeom>
          <a:noFill/>
          <a:ln>
            <a:noFill/>
          </a:ln>
        </p:spPr>
      </p:pic>
      <p:sp>
        <p:nvSpPr>
          <p:cNvPr id="71" name="Google Shape;71;p15"/>
          <p:cNvSpPr txBox="1"/>
          <p:nvPr/>
        </p:nvSpPr>
        <p:spPr>
          <a:xfrm>
            <a:off x="0" y="1365000"/>
            <a:ext cx="2345100" cy="14160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FFFFFF"/>
              </a:buClr>
              <a:buSzPts val="2000"/>
              <a:buFont typeface="Times New Roman"/>
              <a:buChar char="●"/>
            </a:pPr>
            <a:r>
              <a:rPr lang="en" sz="2000">
                <a:solidFill>
                  <a:srgbClr val="FFFFFF"/>
                </a:solidFill>
                <a:latin typeface="Times New Roman"/>
                <a:ea typeface="Times New Roman"/>
                <a:cs typeface="Times New Roman"/>
                <a:sym typeface="Times New Roman"/>
              </a:rPr>
              <a:t>NC Medicaid expansion could mean </a:t>
            </a:r>
            <a:r>
              <a:rPr b="1" lang="en" sz="2000">
                <a:solidFill>
                  <a:srgbClr val="FFFFFF"/>
                </a:solidFill>
                <a:latin typeface="Times New Roman"/>
                <a:ea typeface="Times New Roman"/>
                <a:cs typeface="Times New Roman"/>
                <a:sym typeface="Times New Roman"/>
              </a:rPr>
              <a:t>350,000 more insured</a:t>
            </a:r>
            <a:r>
              <a:rPr lang="en" sz="2000">
                <a:solidFill>
                  <a:srgbClr val="FFFFFF"/>
                </a:solidFill>
                <a:latin typeface="Times New Roman"/>
                <a:ea typeface="Times New Roman"/>
                <a:cs typeface="Times New Roman"/>
                <a:sym typeface="Times New Roman"/>
              </a:rPr>
              <a:t> </a:t>
            </a:r>
            <a:endParaRPr sz="2000">
              <a:solidFill>
                <a:srgbClr val="FFFFFF"/>
              </a:solidFill>
              <a:latin typeface="Times New Roman"/>
              <a:ea typeface="Times New Roman"/>
              <a:cs typeface="Times New Roman"/>
              <a:sym typeface="Times New Roman"/>
            </a:endParaRPr>
          </a:p>
        </p:txBody>
      </p:sp>
      <p:sp>
        <p:nvSpPr>
          <p:cNvPr id="72" name="Google Shape;72;p15"/>
          <p:cNvSpPr txBox="1"/>
          <p:nvPr/>
        </p:nvSpPr>
        <p:spPr>
          <a:xfrm>
            <a:off x="-13800" y="2783275"/>
            <a:ext cx="2403600" cy="17238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FFFFFF"/>
              </a:buClr>
              <a:buSzPts val="2000"/>
              <a:buFont typeface="Times New Roman"/>
              <a:buChar char="●"/>
            </a:pPr>
            <a:r>
              <a:rPr lang="en" sz="2000">
                <a:solidFill>
                  <a:srgbClr val="FFFFFF"/>
                </a:solidFill>
                <a:latin typeface="Times New Roman"/>
                <a:ea typeface="Times New Roman"/>
                <a:cs typeface="Times New Roman"/>
                <a:sym typeface="Times New Roman"/>
              </a:rPr>
              <a:t>More representative states have </a:t>
            </a:r>
            <a:r>
              <a:rPr b="1" lang="en" sz="2000">
                <a:solidFill>
                  <a:srgbClr val="FFFFFF"/>
                </a:solidFill>
                <a:latin typeface="Times New Roman"/>
                <a:ea typeface="Times New Roman"/>
                <a:cs typeface="Times New Roman"/>
                <a:sym typeface="Times New Roman"/>
              </a:rPr>
              <a:t>longer life expectancies</a:t>
            </a:r>
            <a:endParaRPr b="1" sz="2000">
              <a:solidFill>
                <a:srgbClr val="FFFFF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latin typeface="Times New Roman"/>
                <a:ea typeface="Times New Roman"/>
                <a:cs typeface="Times New Roman"/>
                <a:sym typeface="Times New Roman"/>
              </a:rPr>
              <a:t>Independent Redistricting</a:t>
            </a:r>
            <a:endParaRPr sz="2920">
              <a:latin typeface="Times New Roman"/>
              <a:ea typeface="Times New Roman"/>
              <a:cs typeface="Times New Roman"/>
              <a:sym typeface="Times New Roman"/>
            </a:endParaRPr>
          </a:p>
        </p:txBody>
      </p:sp>
      <p:sp>
        <p:nvSpPr>
          <p:cNvPr id="78" name="Google Shape;78;p1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FFFFFF"/>
              </a:buClr>
              <a:buSzPts val="1700"/>
              <a:buFont typeface="Times New Roman"/>
              <a:buChar char="-"/>
            </a:pPr>
            <a:r>
              <a:rPr lang="en" sz="1700">
                <a:solidFill>
                  <a:srgbClr val="FFFFFF"/>
                </a:solidFill>
                <a:latin typeface="Times New Roman"/>
                <a:ea typeface="Times New Roman"/>
                <a:cs typeface="Times New Roman"/>
                <a:sym typeface="Times New Roman"/>
              </a:rPr>
              <a:t>Arizona became the first state to implement independent redistricting in 2000. </a:t>
            </a:r>
            <a:endParaRPr sz="1700">
              <a:solidFill>
                <a:srgbClr val="FFFFFF"/>
              </a:solidFill>
              <a:latin typeface="Times New Roman"/>
              <a:ea typeface="Times New Roman"/>
              <a:cs typeface="Times New Roman"/>
              <a:sym typeface="Times New Roman"/>
            </a:endParaRPr>
          </a:p>
          <a:p>
            <a:pPr indent="-323850" lvl="1" marL="914400" rtl="0" algn="l">
              <a:spcBef>
                <a:spcPts val="0"/>
              </a:spcBef>
              <a:spcAft>
                <a:spcPts val="0"/>
              </a:spcAft>
              <a:buClr>
                <a:srgbClr val="FFFFFF"/>
              </a:buClr>
              <a:buSzPts val="1500"/>
              <a:buFont typeface="Times New Roman"/>
              <a:buChar char="-"/>
            </a:pPr>
            <a:r>
              <a:rPr lang="en" sz="1500">
                <a:solidFill>
                  <a:srgbClr val="FFFFFF"/>
                </a:solidFill>
                <a:latin typeface="Times New Roman"/>
                <a:ea typeface="Times New Roman"/>
                <a:cs typeface="Times New Roman"/>
                <a:sym typeface="Times New Roman"/>
              </a:rPr>
              <a:t>Overwhelmingly successful at making districts </a:t>
            </a:r>
            <a:r>
              <a:rPr b="1" lang="en" sz="1500">
                <a:solidFill>
                  <a:srgbClr val="FFFFFF"/>
                </a:solidFill>
                <a:latin typeface="Times New Roman"/>
                <a:ea typeface="Times New Roman"/>
                <a:cs typeface="Times New Roman"/>
                <a:sym typeface="Times New Roman"/>
              </a:rPr>
              <a:t>more competitive and representative.</a:t>
            </a:r>
            <a:endParaRPr b="1" sz="1500">
              <a:solidFill>
                <a:srgbClr val="FFFFFF"/>
              </a:solidFill>
              <a:latin typeface="Times New Roman"/>
              <a:ea typeface="Times New Roman"/>
              <a:cs typeface="Times New Roman"/>
              <a:sym typeface="Times New Roman"/>
            </a:endParaRPr>
          </a:p>
          <a:p>
            <a:pPr indent="-336550" lvl="0" marL="457200" rtl="0" algn="l">
              <a:spcBef>
                <a:spcPts val="0"/>
              </a:spcBef>
              <a:spcAft>
                <a:spcPts val="0"/>
              </a:spcAft>
              <a:buClr>
                <a:srgbClr val="FFFFFF"/>
              </a:buClr>
              <a:buSzPts val="1700"/>
              <a:buFont typeface="Times New Roman"/>
              <a:buChar char="-"/>
            </a:pPr>
            <a:r>
              <a:rPr lang="en" sz="1700">
                <a:solidFill>
                  <a:srgbClr val="FFFFFF"/>
                </a:solidFill>
                <a:latin typeface="Times New Roman"/>
                <a:ea typeface="Times New Roman"/>
                <a:cs typeface="Times New Roman"/>
                <a:sym typeface="Times New Roman"/>
              </a:rPr>
              <a:t>States with legislatures that have less of a partisan bias and easier access to voting have </a:t>
            </a:r>
            <a:r>
              <a:rPr b="1" lang="en" sz="1700">
                <a:solidFill>
                  <a:srgbClr val="FFFFFF"/>
                </a:solidFill>
                <a:latin typeface="Times New Roman"/>
                <a:ea typeface="Times New Roman"/>
                <a:cs typeface="Times New Roman"/>
                <a:sym typeface="Times New Roman"/>
              </a:rPr>
              <a:t>higher life expectancies.</a:t>
            </a:r>
            <a:endParaRPr b="1" sz="1700">
              <a:solidFill>
                <a:srgbClr val="FFFFFF"/>
              </a:solidFill>
              <a:latin typeface="Times New Roman"/>
              <a:ea typeface="Times New Roman"/>
              <a:cs typeface="Times New Roman"/>
              <a:sym typeface="Times New Roman"/>
            </a:endParaRPr>
          </a:p>
          <a:p>
            <a:pPr indent="-323850" lvl="1" marL="914400" rtl="0" algn="l">
              <a:spcBef>
                <a:spcPts val="0"/>
              </a:spcBef>
              <a:spcAft>
                <a:spcPts val="0"/>
              </a:spcAft>
              <a:buClr>
                <a:srgbClr val="FFFFFF"/>
              </a:buClr>
              <a:buSzPts val="1500"/>
              <a:buFont typeface="Times New Roman"/>
              <a:buChar char="-"/>
            </a:pPr>
            <a:r>
              <a:rPr lang="en" sz="1500">
                <a:solidFill>
                  <a:srgbClr val="FFFFFF"/>
                </a:solidFill>
                <a:latin typeface="Times New Roman"/>
                <a:ea typeface="Times New Roman"/>
                <a:cs typeface="Times New Roman"/>
                <a:sym typeface="Times New Roman"/>
              </a:rPr>
              <a:t>More competitive elections typically means more responsive public officials.</a:t>
            </a:r>
            <a:endParaRPr sz="1500">
              <a:solidFill>
                <a:srgbClr val="FFFFFF"/>
              </a:solidFill>
              <a:latin typeface="Times New Roman"/>
              <a:ea typeface="Times New Roman"/>
              <a:cs typeface="Times New Roman"/>
              <a:sym typeface="Times New Roman"/>
            </a:endParaRPr>
          </a:p>
        </p:txBody>
      </p:sp>
      <p:pic>
        <p:nvPicPr>
          <p:cNvPr id="79" name="Google Shape;79;p16"/>
          <p:cNvPicPr preferRelativeResize="0"/>
          <p:nvPr/>
        </p:nvPicPr>
        <p:blipFill>
          <a:blip r:embed="rId3">
            <a:alphaModFix/>
          </a:blip>
          <a:stretch>
            <a:fillRect/>
          </a:stretch>
        </p:blipFill>
        <p:spPr>
          <a:xfrm>
            <a:off x="4834015" y="0"/>
            <a:ext cx="4309988" cy="5101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latin typeface="Times New Roman"/>
                <a:ea typeface="Times New Roman"/>
                <a:cs typeface="Times New Roman"/>
                <a:sym typeface="Times New Roman"/>
              </a:rPr>
              <a:t>Automatic Voter Registration</a:t>
            </a:r>
            <a:endParaRPr sz="2820">
              <a:latin typeface="Times New Roman"/>
              <a:ea typeface="Times New Roman"/>
              <a:cs typeface="Times New Roman"/>
              <a:sym typeface="Times New Roman"/>
            </a:endParaRPr>
          </a:p>
        </p:txBody>
      </p:sp>
      <p:sp>
        <p:nvSpPr>
          <p:cNvPr id="85" name="Google Shape;85;p17"/>
          <p:cNvSpPr txBox="1"/>
          <p:nvPr>
            <p:ph idx="1" type="body"/>
          </p:nvPr>
        </p:nvSpPr>
        <p:spPr>
          <a:xfrm>
            <a:off x="311700" y="1152475"/>
            <a:ext cx="45972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FFFFFF"/>
              </a:buClr>
              <a:buSzPts val="2000"/>
              <a:buFont typeface="Times New Roman"/>
              <a:buChar char="-"/>
            </a:pPr>
            <a:r>
              <a:rPr lang="en" sz="2000">
                <a:solidFill>
                  <a:srgbClr val="FFFFFF"/>
                </a:solidFill>
                <a:latin typeface="Times New Roman"/>
                <a:ea typeface="Times New Roman"/>
                <a:cs typeface="Times New Roman"/>
                <a:sym typeface="Times New Roman"/>
              </a:rPr>
              <a:t>Makes voter registration opt-out instead of opt-in</a:t>
            </a:r>
            <a:endParaRPr sz="2000">
              <a:solidFill>
                <a:srgbClr val="FFFFFF"/>
              </a:solidFill>
              <a:latin typeface="Times New Roman"/>
              <a:ea typeface="Times New Roman"/>
              <a:cs typeface="Times New Roman"/>
              <a:sym typeface="Times New Roman"/>
            </a:endParaRPr>
          </a:p>
          <a:p>
            <a:pPr indent="-355600" lvl="0" marL="457200" rtl="0" algn="l">
              <a:spcBef>
                <a:spcPts val="0"/>
              </a:spcBef>
              <a:spcAft>
                <a:spcPts val="0"/>
              </a:spcAft>
              <a:buClr>
                <a:srgbClr val="FFFFFF"/>
              </a:buClr>
              <a:buSzPts val="2000"/>
              <a:buFont typeface="Times New Roman"/>
              <a:buChar char="-"/>
            </a:pPr>
            <a:r>
              <a:rPr lang="en" sz="2000">
                <a:solidFill>
                  <a:srgbClr val="FFFFFF"/>
                </a:solidFill>
                <a:latin typeface="Times New Roman"/>
                <a:ea typeface="Times New Roman"/>
                <a:cs typeface="Times New Roman"/>
                <a:sym typeface="Times New Roman"/>
              </a:rPr>
              <a:t>Would likely increase voter turnout</a:t>
            </a:r>
            <a:endParaRPr sz="2000">
              <a:solidFill>
                <a:srgbClr val="FFFFFF"/>
              </a:solidFill>
              <a:latin typeface="Times New Roman"/>
              <a:ea typeface="Times New Roman"/>
              <a:cs typeface="Times New Roman"/>
              <a:sym typeface="Times New Roman"/>
            </a:endParaRPr>
          </a:p>
          <a:p>
            <a:pPr indent="0" lvl="0" marL="457200" rtl="0" algn="l">
              <a:spcBef>
                <a:spcPts val="1200"/>
              </a:spcBef>
              <a:spcAft>
                <a:spcPts val="1200"/>
              </a:spcAft>
              <a:buNone/>
            </a:pPr>
            <a:r>
              <a:t/>
            </a:r>
            <a:endParaRPr/>
          </a:p>
        </p:txBody>
      </p:sp>
      <p:pic>
        <p:nvPicPr>
          <p:cNvPr id="86" name="Google Shape;86;p17"/>
          <p:cNvPicPr preferRelativeResize="0"/>
          <p:nvPr/>
        </p:nvPicPr>
        <p:blipFill>
          <a:blip r:embed="rId3">
            <a:alphaModFix/>
          </a:blip>
          <a:stretch>
            <a:fillRect/>
          </a:stretch>
        </p:blipFill>
        <p:spPr>
          <a:xfrm>
            <a:off x="801188" y="2364425"/>
            <a:ext cx="3618225" cy="2631850"/>
          </a:xfrm>
          <a:prstGeom prst="rect">
            <a:avLst/>
          </a:prstGeom>
          <a:noFill/>
          <a:ln>
            <a:noFill/>
          </a:ln>
        </p:spPr>
      </p:pic>
      <p:pic>
        <p:nvPicPr>
          <p:cNvPr id="87" name="Google Shape;87;p17"/>
          <p:cNvPicPr preferRelativeResize="0"/>
          <p:nvPr/>
        </p:nvPicPr>
        <p:blipFill>
          <a:blip r:embed="rId4">
            <a:alphaModFix/>
          </a:blip>
          <a:stretch>
            <a:fillRect/>
          </a:stretch>
        </p:blipFill>
        <p:spPr>
          <a:xfrm>
            <a:off x="4862835" y="0"/>
            <a:ext cx="4235130"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20">
                <a:solidFill>
                  <a:srgbClr val="FFFFFF"/>
                </a:solidFill>
                <a:latin typeface="Times New Roman"/>
                <a:ea typeface="Times New Roman"/>
                <a:cs typeface="Times New Roman"/>
                <a:sym typeface="Times New Roman"/>
              </a:rPr>
              <a:t>Restore the Voting Rights Act</a:t>
            </a:r>
            <a:endParaRPr sz="2720">
              <a:solidFill>
                <a:srgbClr val="FFFFFF"/>
              </a:solidFill>
              <a:latin typeface="Times New Roman"/>
              <a:ea typeface="Times New Roman"/>
              <a:cs typeface="Times New Roman"/>
              <a:sym typeface="Times New Roman"/>
            </a:endParaRPr>
          </a:p>
        </p:txBody>
      </p:sp>
      <p:sp>
        <p:nvSpPr>
          <p:cNvPr id="93" name="Google Shape;93;p18"/>
          <p:cNvSpPr txBox="1"/>
          <p:nvPr>
            <p:ph idx="1" type="body"/>
          </p:nvPr>
        </p:nvSpPr>
        <p:spPr>
          <a:xfrm>
            <a:off x="311700" y="1491142"/>
            <a:ext cx="4260300" cy="3882000"/>
          </a:xfrm>
          <a:prstGeom prst="rect">
            <a:avLst/>
          </a:prstGeom>
        </p:spPr>
        <p:txBody>
          <a:bodyPr anchorCtr="0" anchor="t" bIns="91425" lIns="91425" spcFirstLastPara="1" rIns="91425" wrap="square" tIns="91425">
            <a:noAutofit/>
          </a:bodyPr>
          <a:lstStyle/>
          <a:p>
            <a:pPr indent="-334327" lvl="0" marL="457200" rtl="0" algn="l">
              <a:spcBef>
                <a:spcPts val="0"/>
              </a:spcBef>
              <a:spcAft>
                <a:spcPts val="0"/>
              </a:spcAft>
              <a:buClr>
                <a:srgbClr val="FFFFFF"/>
              </a:buClr>
              <a:buSzPts val="1665"/>
              <a:buFont typeface="Times New Roman"/>
              <a:buChar char="●"/>
            </a:pPr>
            <a:r>
              <a:rPr lang="en" sz="1665">
                <a:solidFill>
                  <a:srgbClr val="FFFFFF"/>
                </a:solidFill>
                <a:latin typeface="Times New Roman"/>
                <a:ea typeface="Times New Roman"/>
                <a:cs typeface="Times New Roman"/>
                <a:sym typeface="Times New Roman"/>
              </a:rPr>
              <a:t>Shelby County v. Holder (2013)</a:t>
            </a:r>
            <a:endParaRPr sz="1665">
              <a:solidFill>
                <a:srgbClr val="FFFFFF"/>
              </a:solidFill>
              <a:latin typeface="Times New Roman"/>
              <a:ea typeface="Times New Roman"/>
              <a:cs typeface="Times New Roman"/>
              <a:sym typeface="Times New Roman"/>
            </a:endParaRPr>
          </a:p>
          <a:p>
            <a:pPr indent="-334327" lvl="0" marL="457200" rtl="0" algn="l">
              <a:spcBef>
                <a:spcPts val="0"/>
              </a:spcBef>
              <a:spcAft>
                <a:spcPts val="0"/>
              </a:spcAft>
              <a:buClr>
                <a:srgbClr val="FFFFFF"/>
              </a:buClr>
              <a:buSzPts val="1665"/>
              <a:buFont typeface="Times New Roman"/>
              <a:buChar char="●"/>
            </a:pPr>
            <a:r>
              <a:rPr lang="en" sz="1665">
                <a:solidFill>
                  <a:srgbClr val="FFFFFF"/>
                </a:solidFill>
                <a:latin typeface="Times New Roman"/>
                <a:ea typeface="Times New Roman"/>
                <a:cs typeface="Times New Roman"/>
                <a:sym typeface="Times New Roman"/>
              </a:rPr>
              <a:t>Has had a disastrous effect on voting rights</a:t>
            </a:r>
            <a:endParaRPr sz="1665">
              <a:solidFill>
                <a:srgbClr val="FFFFFF"/>
              </a:solidFill>
              <a:latin typeface="Times New Roman"/>
              <a:ea typeface="Times New Roman"/>
              <a:cs typeface="Times New Roman"/>
              <a:sym typeface="Times New Roman"/>
            </a:endParaRPr>
          </a:p>
        </p:txBody>
      </p:sp>
      <p:pic>
        <p:nvPicPr>
          <p:cNvPr id="94" name="Google Shape;94;p18"/>
          <p:cNvPicPr preferRelativeResize="0"/>
          <p:nvPr/>
        </p:nvPicPr>
        <p:blipFill>
          <a:blip r:embed="rId3">
            <a:alphaModFix/>
          </a:blip>
          <a:stretch>
            <a:fillRect/>
          </a:stretch>
        </p:blipFill>
        <p:spPr>
          <a:xfrm>
            <a:off x="4572000" y="1210663"/>
            <a:ext cx="4267200" cy="2722179"/>
          </a:xfrm>
          <a:prstGeom prst="rect">
            <a:avLst/>
          </a:prstGeom>
          <a:noFill/>
          <a:ln>
            <a:noFill/>
          </a:ln>
        </p:spPr>
      </p:pic>
      <p:pic>
        <p:nvPicPr>
          <p:cNvPr id="95" name="Google Shape;95;p18"/>
          <p:cNvPicPr preferRelativeResize="0"/>
          <p:nvPr/>
        </p:nvPicPr>
        <p:blipFill>
          <a:blip r:embed="rId4">
            <a:alphaModFix/>
          </a:blip>
          <a:stretch>
            <a:fillRect/>
          </a:stretch>
        </p:blipFill>
        <p:spPr>
          <a:xfrm>
            <a:off x="1001600" y="2655800"/>
            <a:ext cx="2880492" cy="21378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9"/>
          <p:cNvPicPr preferRelativeResize="0"/>
          <p:nvPr/>
        </p:nvPicPr>
        <p:blipFill>
          <a:blip r:embed="rId3">
            <a:alphaModFix amt="36000"/>
          </a:blip>
          <a:stretch>
            <a:fillRect/>
          </a:stretch>
        </p:blipFill>
        <p:spPr>
          <a:xfrm>
            <a:off x="0" y="2263600"/>
            <a:ext cx="2125275" cy="1463400"/>
          </a:xfrm>
          <a:prstGeom prst="rect">
            <a:avLst/>
          </a:prstGeom>
          <a:noFill/>
          <a:ln>
            <a:noFill/>
          </a:ln>
        </p:spPr>
      </p:pic>
      <p:pic>
        <p:nvPicPr>
          <p:cNvPr id="101" name="Google Shape;101;p19"/>
          <p:cNvPicPr preferRelativeResize="0"/>
          <p:nvPr/>
        </p:nvPicPr>
        <p:blipFill>
          <a:blip r:embed="rId4">
            <a:alphaModFix amt="31000"/>
          </a:blip>
          <a:stretch>
            <a:fillRect/>
          </a:stretch>
        </p:blipFill>
        <p:spPr>
          <a:xfrm>
            <a:off x="0" y="0"/>
            <a:ext cx="2475423" cy="2263600"/>
          </a:xfrm>
          <a:prstGeom prst="rect">
            <a:avLst/>
          </a:prstGeom>
          <a:noFill/>
          <a:ln>
            <a:noFill/>
          </a:ln>
        </p:spPr>
      </p:pic>
      <p:pic>
        <p:nvPicPr>
          <p:cNvPr id="102" name="Google Shape;102;p19"/>
          <p:cNvPicPr preferRelativeResize="0"/>
          <p:nvPr/>
        </p:nvPicPr>
        <p:blipFill>
          <a:blip r:embed="rId5">
            <a:alphaModFix amt="40000"/>
          </a:blip>
          <a:stretch>
            <a:fillRect/>
          </a:stretch>
        </p:blipFill>
        <p:spPr>
          <a:xfrm>
            <a:off x="0" y="3726996"/>
            <a:ext cx="2125276" cy="1416505"/>
          </a:xfrm>
          <a:prstGeom prst="rect">
            <a:avLst/>
          </a:prstGeom>
          <a:noFill/>
          <a:ln>
            <a:noFill/>
          </a:ln>
        </p:spPr>
      </p:pic>
      <p:pic>
        <p:nvPicPr>
          <p:cNvPr id="103" name="Google Shape;103;p19"/>
          <p:cNvPicPr preferRelativeResize="0"/>
          <p:nvPr/>
        </p:nvPicPr>
        <p:blipFill>
          <a:blip r:embed="rId6">
            <a:alphaModFix amt="54000"/>
          </a:blip>
          <a:stretch>
            <a:fillRect/>
          </a:stretch>
        </p:blipFill>
        <p:spPr>
          <a:xfrm>
            <a:off x="2511107" y="0"/>
            <a:ext cx="4225367" cy="2376775"/>
          </a:xfrm>
          <a:prstGeom prst="rect">
            <a:avLst/>
          </a:prstGeom>
          <a:noFill/>
          <a:ln>
            <a:noFill/>
          </a:ln>
        </p:spPr>
      </p:pic>
      <p:pic>
        <p:nvPicPr>
          <p:cNvPr id="104" name="Google Shape;104;p19"/>
          <p:cNvPicPr preferRelativeResize="0"/>
          <p:nvPr/>
        </p:nvPicPr>
        <p:blipFill>
          <a:blip r:embed="rId7">
            <a:alphaModFix amt="54000"/>
          </a:blip>
          <a:stretch>
            <a:fillRect/>
          </a:stretch>
        </p:blipFill>
        <p:spPr>
          <a:xfrm>
            <a:off x="2125275" y="2376775"/>
            <a:ext cx="4611199" cy="2766726"/>
          </a:xfrm>
          <a:prstGeom prst="rect">
            <a:avLst/>
          </a:prstGeom>
          <a:noFill/>
          <a:ln>
            <a:noFill/>
          </a:ln>
        </p:spPr>
      </p:pic>
      <p:sp>
        <p:nvSpPr>
          <p:cNvPr id="105" name="Google Shape;10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latin typeface="Times New Roman"/>
                <a:ea typeface="Times New Roman"/>
                <a:cs typeface="Times New Roman"/>
                <a:sym typeface="Times New Roman"/>
              </a:rPr>
              <a:t>Policy R</a:t>
            </a:r>
            <a:r>
              <a:rPr lang="en" sz="2920">
                <a:latin typeface="Times New Roman"/>
                <a:ea typeface="Times New Roman"/>
                <a:cs typeface="Times New Roman"/>
                <a:sym typeface="Times New Roman"/>
              </a:rPr>
              <a:t>ecommendation</a:t>
            </a:r>
            <a:endParaRPr sz="2920">
              <a:latin typeface="Times New Roman"/>
              <a:ea typeface="Times New Roman"/>
              <a:cs typeface="Times New Roman"/>
              <a:sym typeface="Times New Roman"/>
            </a:endParaRPr>
          </a:p>
        </p:txBody>
      </p:sp>
      <p:sp>
        <p:nvSpPr>
          <p:cNvPr id="106" name="Google Shape;106;p19"/>
          <p:cNvSpPr txBox="1"/>
          <p:nvPr>
            <p:ph idx="1" type="body"/>
          </p:nvPr>
        </p:nvSpPr>
        <p:spPr>
          <a:xfrm>
            <a:off x="311700" y="1248925"/>
            <a:ext cx="8520600" cy="21111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FFFFFF"/>
              </a:buClr>
              <a:buSzPts val="2000"/>
              <a:buFont typeface="Times New Roman"/>
              <a:buChar char="●"/>
            </a:pPr>
            <a:r>
              <a:rPr lang="en" sz="2000">
                <a:solidFill>
                  <a:srgbClr val="FFFFFF"/>
                </a:solidFill>
                <a:latin typeface="Times New Roman"/>
                <a:ea typeface="Times New Roman"/>
                <a:cs typeface="Times New Roman"/>
                <a:sym typeface="Times New Roman"/>
              </a:rPr>
              <a:t>Implement Independent Redistricting</a:t>
            </a:r>
            <a:endParaRPr sz="2000">
              <a:solidFill>
                <a:srgbClr val="FFFFFF"/>
              </a:solidFill>
              <a:latin typeface="Times New Roman"/>
              <a:ea typeface="Times New Roman"/>
              <a:cs typeface="Times New Roman"/>
              <a:sym typeface="Times New Roman"/>
            </a:endParaRPr>
          </a:p>
          <a:p>
            <a:pPr indent="-330200" lvl="1" marL="914400" rtl="0" algn="l">
              <a:spcBef>
                <a:spcPts val="0"/>
              </a:spcBef>
              <a:spcAft>
                <a:spcPts val="0"/>
              </a:spcAft>
              <a:buClr>
                <a:srgbClr val="FFFFFF"/>
              </a:buClr>
              <a:buSzPts val="1600"/>
              <a:buFont typeface="Times New Roman"/>
              <a:buChar char="○"/>
            </a:pPr>
            <a:r>
              <a:rPr lang="en" sz="1600">
                <a:solidFill>
                  <a:srgbClr val="FFFFFF"/>
                </a:solidFill>
                <a:latin typeface="Times New Roman"/>
                <a:ea typeface="Times New Roman"/>
                <a:cs typeface="Times New Roman"/>
                <a:sym typeface="Times New Roman"/>
              </a:rPr>
              <a:t>Independent (non-partisan) selection process for commissioners</a:t>
            </a:r>
            <a:endParaRPr sz="1600">
              <a:solidFill>
                <a:srgbClr val="FFFFFF"/>
              </a:solidFill>
              <a:latin typeface="Times New Roman"/>
              <a:ea typeface="Times New Roman"/>
              <a:cs typeface="Times New Roman"/>
              <a:sym typeface="Times New Roman"/>
            </a:endParaRPr>
          </a:p>
          <a:p>
            <a:pPr indent="-355600" lvl="0" marL="457200" rtl="0" algn="l">
              <a:spcBef>
                <a:spcPts val="0"/>
              </a:spcBef>
              <a:spcAft>
                <a:spcPts val="0"/>
              </a:spcAft>
              <a:buClr>
                <a:srgbClr val="FFFFFF"/>
              </a:buClr>
              <a:buSzPts val="2000"/>
              <a:buFont typeface="Times New Roman"/>
              <a:buChar char="●"/>
            </a:pPr>
            <a:r>
              <a:rPr lang="en" sz="2000">
                <a:solidFill>
                  <a:srgbClr val="FFFFFF"/>
                </a:solidFill>
                <a:latin typeface="Times New Roman"/>
                <a:ea typeface="Times New Roman"/>
                <a:cs typeface="Times New Roman"/>
                <a:sym typeface="Times New Roman"/>
              </a:rPr>
              <a:t>Adopt Inclusive Voter Policies</a:t>
            </a:r>
            <a:endParaRPr sz="2000">
              <a:solidFill>
                <a:srgbClr val="FFFFFF"/>
              </a:solidFill>
              <a:latin typeface="Times New Roman"/>
              <a:ea typeface="Times New Roman"/>
              <a:cs typeface="Times New Roman"/>
              <a:sym typeface="Times New Roman"/>
            </a:endParaRPr>
          </a:p>
          <a:p>
            <a:pPr indent="-330200" lvl="1" marL="914400" rtl="0" algn="l">
              <a:spcBef>
                <a:spcPts val="0"/>
              </a:spcBef>
              <a:spcAft>
                <a:spcPts val="0"/>
              </a:spcAft>
              <a:buClr>
                <a:srgbClr val="FFFFFF"/>
              </a:buClr>
              <a:buSzPts val="1600"/>
              <a:buFont typeface="Times New Roman"/>
              <a:buChar char="○"/>
            </a:pPr>
            <a:r>
              <a:rPr lang="en" sz="1600">
                <a:solidFill>
                  <a:srgbClr val="FFFFFF"/>
                </a:solidFill>
                <a:latin typeface="Times New Roman"/>
                <a:ea typeface="Times New Roman"/>
                <a:cs typeface="Times New Roman"/>
                <a:sym typeface="Times New Roman"/>
              </a:rPr>
              <a:t>Automatic Voter Registration</a:t>
            </a:r>
            <a:endParaRPr sz="1600">
              <a:solidFill>
                <a:srgbClr val="FFFFFF"/>
              </a:solidFill>
              <a:latin typeface="Times New Roman"/>
              <a:ea typeface="Times New Roman"/>
              <a:cs typeface="Times New Roman"/>
              <a:sym typeface="Times New Roman"/>
            </a:endParaRPr>
          </a:p>
          <a:p>
            <a:pPr indent="-330200" lvl="1" marL="914400" rtl="0" algn="l">
              <a:spcBef>
                <a:spcPts val="0"/>
              </a:spcBef>
              <a:spcAft>
                <a:spcPts val="0"/>
              </a:spcAft>
              <a:buClr>
                <a:srgbClr val="FFFFFF"/>
              </a:buClr>
              <a:buSzPts val="1600"/>
              <a:buFont typeface="Times New Roman"/>
              <a:buChar char="○"/>
            </a:pPr>
            <a:r>
              <a:rPr lang="en" sz="1600">
                <a:solidFill>
                  <a:srgbClr val="FFFFFF"/>
                </a:solidFill>
                <a:latin typeface="Times New Roman"/>
                <a:ea typeface="Times New Roman"/>
                <a:cs typeface="Times New Roman"/>
                <a:sym typeface="Times New Roman"/>
              </a:rPr>
              <a:t>Universal Mail-In Voting</a:t>
            </a:r>
            <a:endParaRPr sz="1600">
              <a:solidFill>
                <a:srgbClr val="FFFFFF"/>
              </a:solidFill>
              <a:latin typeface="Times New Roman"/>
              <a:ea typeface="Times New Roman"/>
              <a:cs typeface="Times New Roman"/>
              <a:sym typeface="Times New Roman"/>
            </a:endParaRPr>
          </a:p>
          <a:p>
            <a:pPr indent="-330200" lvl="1" marL="914400" rtl="0" algn="l">
              <a:spcBef>
                <a:spcPts val="0"/>
              </a:spcBef>
              <a:spcAft>
                <a:spcPts val="0"/>
              </a:spcAft>
              <a:buClr>
                <a:srgbClr val="FFFFFF"/>
              </a:buClr>
              <a:buSzPts val="1600"/>
              <a:buFont typeface="Times New Roman"/>
              <a:buChar char="○"/>
            </a:pPr>
            <a:r>
              <a:rPr lang="en" sz="1600">
                <a:solidFill>
                  <a:srgbClr val="FFFFFF"/>
                </a:solidFill>
                <a:latin typeface="Times New Roman"/>
                <a:ea typeface="Times New Roman"/>
                <a:cs typeface="Times New Roman"/>
                <a:sym typeface="Times New Roman"/>
              </a:rPr>
              <a:t>Extending Early Voting</a:t>
            </a:r>
            <a:endParaRPr sz="1600">
              <a:solidFill>
                <a:srgbClr val="FFFFFF"/>
              </a:solidFill>
              <a:latin typeface="Times New Roman"/>
              <a:ea typeface="Times New Roman"/>
              <a:cs typeface="Times New Roman"/>
              <a:sym typeface="Times New Roman"/>
            </a:endParaRPr>
          </a:p>
        </p:txBody>
      </p:sp>
      <p:pic>
        <p:nvPicPr>
          <p:cNvPr id="107" name="Google Shape;107;p19"/>
          <p:cNvPicPr preferRelativeResize="0"/>
          <p:nvPr/>
        </p:nvPicPr>
        <p:blipFill>
          <a:blip r:embed="rId8">
            <a:alphaModFix/>
          </a:blip>
          <a:stretch>
            <a:fillRect/>
          </a:stretch>
        </p:blipFill>
        <p:spPr>
          <a:xfrm>
            <a:off x="6736475" y="0"/>
            <a:ext cx="2407526"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11442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920">
                <a:latin typeface="Times New Roman"/>
                <a:ea typeface="Times New Roman"/>
                <a:cs typeface="Times New Roman"/>
                <a:sym typeface="Times New Roman"/>
              </a:rPr>
              <a:t>Acknowledgements</a:t>
            </a:r>
            <a:endParaRPr sz="2920">
              <a:latin typeface="Times New Roman"/>
              <a:ea typeface="Times New Roman"/>
              <a:cs typeface="Times New Roman"/>
              <a:sym typeface="Times New Roman"/>
            </a:endParaRPr>
          </a:p>
        </p:txBody>
      </p:sp>
      <p:sp>
        <p:nvSpPr>
          <p:cNvPr id="113" name="Google Shape;113;p20"/>
          <p:cNvSpPr txBox="1"/>
          <p:nvPr>
            <p:ph idx="1" type="body"/>
          </p:nvPr>
        </p:nvSpPr>
        <p:spPr>
          <a:xfrm>
            <a:off x="311700" y="1344150"/>
            <a:ext cx="8520600" cy="2455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sz="2200">
              <a:solidFill>
                <a:srgbClr val="FFFFFF"/>
              </a:solidFill>
              <a:latin typeface="Times New Roman"/>
              <a:ea typeface="Times New Roman"/>
              <a:cs typeface="Times New Roman"/>
              <a:sym typeface="Times New Roman"/>
            </a:endParaRPr>
          </a:p>
          <a:p>
            <a:pPr indent="0" lvl="0" marL="0" rtl="0" algn="ctr">
              <a:spcBef>
                <a:spcPts val="1200"/>
              </a:spcBef>
              <a:spcAft>
                <a:spcPts val="0"/>
              </a:spcAft>
              <a:buNone/>
            </a:pPr>
            <a:r>
              <a:rPr lang="en" sz="2200">
                <a:solidFill>
                  <a:srgbClr val="FFFFFF"/>
                </a:solidFill>
                <a:latin typeface="Times New Roman"/>
                <a:ea typeface="Times New Roman"/>
                <a:cs typeface="Times New Roman"/>
                <a:sym typeface="Times New Roman"/>
              </a:rPr>
              <a:t>We would like to thank E-Board for their help throughout the semester.</a:t>
            </a:r>
            <a:endParaRPr sz="2200">
              <a:solidFill>
                <a:srgbClr val="FFFFFF"/>
              </a:solidFill>
              <a:latin typeface="Times New Roman"/>
              <a:ea typeface="Times New Roman"/>
              <a:cs typeface="Times New Roman"/>
              <a:sym typeface="Times New Roman"/>
            </a:endParaRPr>
          </a:p>
          <a:p>
            <a:pPr indent="0" lvl="0" marL="0" rtl="0" algn="ctr">
              <a:spcBef>
                <a:spcPts val="1200"/>
              </a:spcBef>
              <a:spcAft>
                <a:spcPts val="1200"/>
              </a:spcAft>
              <a:buNone/>
            </a:pPr>
            <a:r>
              <a:rPr lang="en" sz="2200">
                <a:solidFill>
                  <a:srgbClr val="FFFFFF"/>
                </a:solidFill>
                <a:latin typeface="Times New Roman"/>
                <a:ea typeface="Times New Roman"/>
                <a:cs typeface="Times New Roman"/>
                <a:sym typeface="Times New Roman"/>
              </a:rPr>
              <a:t>Thank you everyone for coming!</a:t>
            </a:r>
            <a:endParaRPr sz="2200">
              <a:solidFill>
                <a:srgbClr val="FFFFFF"/>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Works Cited</a:t>
            </a:r>
            <a:endParaRPr/>
          </a:p>
        </p:txBody>
      </p:sp>
      <p:sp>
        <p:nvSpPr>
          <p:cNvPr id="119" name="Google Shape;119;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288925" lvl="0" marL="457200" rtl="0" algn="l">
              <a:lnSpc>
                <a:spcPct val="100000"/>
              </a:lnSpc>
              <a:spcBef>
                <a:spcPts val="0"/>
              </a:spcBef>
              <a:spcAft>
                <a:spcPts val="0"/>
              </a:spcAft>
              <a:buClr>
                <a:srgbClr val="FFFFFF"/>
              </a:buClr>
              <a:buSzPts val="950"/>
              <a:buFont typeface="Barlow"/>
              <a:buAutoNum type="arabicPeriod"/>
            </a:pPr>
            <a:r>
              <a:rPr lang="en" sz="950">
                <a:solidFill>
                  <a:srgbClr val="FFFFFF"/>
                </a:solidFill>
                <a:latin typeface="Barlow"/>
                <a:ea typeface="Barlow"/>
                <a:cs typeface="Barlow"/>
                <a:sym typeface="Barlow"/>
              </a:rPr>
              <a:t>Capitol Broadcasting Company,</a:t>
            </a:r>
            <a:r>
              <a:rPr lang="en" sz="950">
                <a:solidFill>
                  <a:srgbClr val="FFFFFF"/>
                </a:solidFill>
              </a:rPr>
              <a:t> </a:t>
            </a:r>
            <a:r>
              <a:rPr lang="en" sz="950">
                <a:solidFill>
                  <a:srgbClr val="FFFFFF"/>
                </a:solidFill>
                <a:latin typeface="Barlow"/>
                <a:ea typeface="Barlow"/>
                <a:cs typeface="Barlow"/>
                <a:sym typeface="Barlow"/>
              </a:rPr>
              <a:t>“Editorial: Voters to legislators. Stop fighting governor. Cooperate and compromise.”, WRAL. com, November 12, 2020. </a:t>
            </a:r>
            <a:r>
              <a:rPr lang="en" sz="950" u="sng">
                <a:solidFill>
                  <a:srgbClr val="FFFFFF"/>
                </a:solidFill>
                <a:hlinkClick r:id="rId3">
                  <a:extLst>
                    <a:ext uri="{A12FA001-AC4F-418D-AE19-62706E023703}">
                      <ahyp:hlinkClr val="tx"/>
                    </a:ext>
                  </a:extLst>
                </a:hlinkClick>
              </a:rPr>
              <a:t>https://www.wral.com/coronavirus/editorial-voters-to-legislators-stop-fighting-governor-cooperate-and-compromise/19381587/</a:t>
            </a:r>
            <a:endParaRPr sz="950">
              <a:solidFill>
                <a:srgbClr val="FFFFFF"/>
              </a:solidFill>
            </a:endParaRPr>
          </a:p>
          <a:p>
            <a:pPr indent="-288925" lvl="0" marL="457200" rtl="0" algn="l">
              <a:lnSpc>
                <a:spcPct val="150000"/>
              </a:lnSpc>
              <a:spcBef>
                <a:spcPts val="0"/>
              </a:spcBef>
              <a:spcAft>
                <a:spcPts val="0"/>
              </a:spcAft>
              <a:buClr>
                <a:srgbClr val="FFFFFF"/>
              </a:buClr>
              <a:buSzPts val="950"/>
              <a:buFont typeface="Barlow"/>
              <a:buAutoNum type="arabicPeriod"/>
            </a:pPr>
            <a:r>
              <a:rPr lang="en" sz="950">
                <a:solidFill>
                  <a:srgbClr val="FFFFFF"/>
                </a:solidFill>
                <a:latin typeface="Barlow"/>
                <a:ea typeface="Barlow"/>
                <a:cs typeface="Barlow"/>
                <a:sym typeface="Barlow"/>
              </a:rPr>
              <a:t> Dave Bradlee. “NC 2018 Lower House.” Dave’s Redistricting. </a:t>
            </a:r>
            <a:r>
              <a:rPr lang="en" sz="950" u="sng">
                <a:solidFill>
                  <a:srgbClr val="FFFFFF"/>
                </a:solidFill>
                <a:hlinkClick r:id="rId4">
                  <a:extLst>
                    <a:ext uri="{A12FA001-AC4F-418D-AE19-62706E023703}">
                      <ahyp:hlinkClr val="tx"/>
                    </a:ext>
                  </a:extLst>
                </a:hlinkClick>
              </a:rPr>
              <a:t>https://davesredistricting.org/maps#analytics::241341aa-3e2b-4648-bf91-ec993801d541</a:t>
            </a:r>
            <a:r>
              <a:rPr lang="en" sz="950">
                <a:solidFill>
                  <a:srgbClr val="FFFFFF"/>
                </a:solidFill>
              </a:rPr>
              <a:t> </a:t>
            </a:r>
            <a:endParaRPr sz="950">
              <a:solidFill>
                <a:srgbClr val="FFFFFF"/>
              </a:solidFill>
              <a:latin typeface="Barlow"/>
              <a:ea typeface="Barlow"/>
              <a:cs typeface="Barlow"/>
              <a:sym typeface="Barlow"/>
            </a:endParaRPr>
          </a:p>
          <a:p>
            <a:pPr indent="-288925" lvl="0" marL="457200" rtl="0" algn="l">
              <a:lnSpc>
                <a:spcPct val="100000"/>
              </a:lnSpc>
              <a:spcBef>
                <a:spcPts val="0"/>
              </a:spcBef>
              <a:spcAft>
                <a:spcPts val="0"/>
              </a:spcAft>
              <a:buClr>
                <a:srgbClr val="FFFFFF"/>
              </a:buClr>
              <a:buSzPts val="950"/>
              <a:buFont typeface="Barlow"/>
              <a:buAutoNum type="arabicPeriod"/>
            </a:pPr>
            <a:r>
              <a:rPr lang="en" sz="950">
                <a:solidFill>
                  <a:srgbClr val="FFFFFF"/>
                </a:solidFill>
                <a:latin typeface="Barlow"/>
                <a:ea typeface="Barlow"/>
                <a:cs typeface="Barlow"/>
                <a:sym typeface="Barlow"/>
              </a:rPr>
              <a:t>“Data Note: 5 Charts About Public Opinion on Medicaid.” KFF. February 28, 2020. </a:t>
            </a:r>
            <a:r>
              <a:rPr lang="en" sz="950" u="sng">
                <a:solidFill>
                  <a:srgbClr val="FFFFFF"/>
                </a:solidFill>
                <a:hlinkClick r:id="rId5">
                  <a:extLst>
                    <a:ext uri="{A12FA001-AC4F-418D-AE19-62706E023703}">
                      <ahyp:hlinkClr val="tx"/>
                    </a:ext>
                  </a:extLst>
                </a:hlinkClick>
              </a:rPr>
              <a:t>https://www.kff.org/medicaid/poll-finding/data-note-5-charts-about-public-opinion-on-medicaid/</a:t>
            </a:r>
            <a:r>
              <a:rPr lang="en" sz="950">
                <a:solidFill>
                  <a:srgbClr val="FFFFFF"/>
                </a:solidFill>
              </a:rPr>
              <a:t> </a:t>
            </a:r>
            <a:endParaRPr sz="950">
              <a:solidFill>
                <a:srgbClr val="FFFFFF"/>
              </a:solidFill>
            </a:endParaRPr>
          </a:p>
          <a:p>
            <a:pPr indent="-288925" lvl="0" marL="457200" rtl="0" algn="l">
              <a:lnSpc>
                <a:spcPct val="100000"/>
              </a:lnSpc>
              <a:spcBef>
                <a:spcPts val="0"/>
              </a:spcBef>
              <a:spcAft>
                <a:spcPts val="0"/>
              </a:spcAft>
              <a:buClr>
                <a:srgbClr val="FFFFFF"/>
              </a:buClr>
              <a:buSzPts val="950"/>
              <a:buFont typeface="Barlow"/>
              <a:buAutoNum type="arabicPeriod"/>
            </a:pPr>
            <a:r>
              <a:rPr lang="en" sz="950">
                <a:solidFill>
                  <a:srgbClr val="FFFFFF"/>
                </a:solidFill>
                <a:latin typeface="Barlow"/>
                <a:ea typeface="Barlow"/>
                <a:cs typeface="Barlow"/>
                <a:sym typeface="Barlow"/>
              </a:rPr>
              <a:t>Alex Tausanovitch and Emily Gee, “How Partisan Gerrymandering Limits Access to Health Care”, Center for American Progress, February 24, 2020, </a:t>
            </a:r>
            <a:r>
              <a:rPr lang="en" sz="950" u="sng">
                <a:solidFill>
                  <a:srgbClr val="FFFFFF"/>
                </a:solidFill>
                <a:hlinkClick r:id="rId6">
                  <a:extLst>
                    <a:ext uri="{A12FA001-AC4F-418D-AE19-62706E023703}">
                      <ahyp:hlinkClr val="tx"/>
                    </a:ext>
                  </a:extLst>
                </a:hlinkClick>
              </a:rPr>
              <a:t>https://www.americanprogress.org/issues/democracy/reports/2020/02/24/480684/partisan-gerrymandering-limits-access-health-care/</a:t>
            </a:r>
            <a:r>
              <a:rPr lang="en" sz="950">
                <a:solidFill>
                  <a:srgbClr val="FFFFFF"/>
                </a:solidFill>
              </a:rPr>
              <a:t> </a:t>
            </a:r>
            <a:endParaRPr sz="950">
              <a:solidFill>
                <a:srgbClr val="FFFFFF"/>
              </a:solidFill>
            </a:endParaRPr>
          </a:p>
          <a:p>
            <a:pPr indent="-288925" lvl="0" marL="457200" rtl="0" algn="l">
              <a:lnSpc>
                <a:spcPct val="100000"/>
              </a:lnSpc>
              <a:spcBef>
                <a:spcPts val="0"/>
              </a:spcBef>
              <a:spcAft>
                <a:spcPts val="0"/>
              </a:spcAft>
              <a:buClr>
                <a:srgbClr val="FFFFFF"/>
              </a:buClr>
              <a:buSzPts val="950"/>
              <a:buFont typeface="Barlow"/>
              <a:buAutoNum type="arabicPeriod"/>
            </a:pPr>
            <a:r>
              <a:rPr lang="en" sz="950">
                <a:solidFill>
                  <a:srgbClr val="FFFFFF"/>
                </a:solidFill>
                <a:latin typeface="Barlow"/>
                <a:ea typeface="Barlow"/>
                <a:cs typeface="Barlow"/>
                <a:sym typeface="Barlow"/>
              </a:rPr>
              <a:t>Collin Mathis, Daniel Moskowitz, and Benjamin Schneer, “The Arizona Independent Redistricting Commission: One State’s Model for Gerrymandering Reform”, Harvard Kennedy School: Ash Center for Democratic Governance and Innovation, September 2019, </a:t>
            </a:r>
            <a:r>
              <a:rPr lang="en" sz="950" u="sng">
                <a:solidFill>
                  <a:srgbClr val="FFFFFF"/>
                </a:solidFill>
                <a:hlinkClick r:id="rId7">
                  <a:extLst>
                    <a:ext uri="{A12FA001-AC4F-418D-AE19-62706E023703}">
                      <ahyp:hlinkClr val="tx"/>
                    </a:ext>
                  </a:extLst>
                </a:hlinkClick>
              </a:rPr>
              <a:t>https://ash.harvard.edu/files/ash/files/az_redistricting_policy_brief.pdf</a:t>
            </a:r>
            <a:r>
              <a:rPr lang="en" sz="950">
                <a:solidFill>
                  <a:srgbClr val="FFFFFF"/>
                </a:solidFill>
              </a:rPr>
              <a:t> </a:t>
            </a:r>
            <a:endParaRPr sz="950">
              <a:solidFill>
                <a:srgbClr val="FFFFFF"/>
              </a:solidFill>
            </a:endParaRPr>
          </a:p>
          <a:p>
            <a:pPr indent="-288925" lvl="0" marL="457200" rtl="0" algn="l">
              <a:lnSpc>
                <a:spcPct val="100000"/>
              </a:lnSpc>
              <a:spcBef>
                <a:spcPts val="0"/>
              </a:spcBef>
              <a:spcAft>
                <a:spcPts val="0"/>
              </a:spcAft>
              <a:buClr>
                <a:srgbClr val="FFFFFF"/>
              </a:buClr>
              <a:buSzPts val="950"/>
              <a:buFont typeface="Barlow"/>
              <a:buAutoNum type="arabicPeriod"/>
            </a:pPr>
            <a:r>
              <a:rPr lang="en" sz="950">
                <a:solidFill>
                  <a:srgbClr val="FFFFFF"/>
                </a:solidFill>
                <a:latin typeface="Barlow"/>
                <a:ea typeface="Barlow"/>
                <a:cs typeface="Barlow"/>
                <a:sym typeface="Barlow"/>
              </a:rPr>
              <a:t>Collin Mathis, Daniel Moskowitz, and Benjamin Schneer, “The Arizona Independent Redistricting Commission: One State’s Model for Gerrymandering Reform”, Harvard Kennedy School: Ash Center for Democratic Governance and Innovation, September 2019, </a:t>
            </a:r>
            <a:r>
              <a:rPr lang="en" sz="950" u="sng">
                <a:solidFill>
                  <a:srgbClr val="FFFFFF"/>
                </a:solidFill>
                <a:hlinkClick r:id="rId8">
                  <a:extLst>
                    <a:ext uri="{A12FA001-AC4F-418D-AE19-62706E023703}">
                      <ahyp:hlinkClr val="tx"/>
                    </a:ext>
                  </a:extLst>
                </a:hlinkClick>
              </a:rPr>
              <a:t>https://ash.harvard.edu/files/ash/files/az_redistricting_policy_brief.pdf</a:t>
            </a:r>
            <a:r>
              <a:rPr lang="en" sz="950">
                <a:solidFill>
                  <a:srgbClr val="FFFFFF"/>
                </a:solidFill>
              </a:rPr>
              <a:t> </a:t>
            </a:r>
            <a:endParaRPr sz="950">
              <a:solidFill>
                <a:srgbClr val="FFFFFF"/>
              </a:solidFill>
              <a:latin typeface="Barlow"/>
              <a:ea typeface="Barlow"/>
              <a:cs typeface="Barlow"/>
              <a:sym typeface="Barlow"/>
            </a:endParaRPr>
          </a:p>
          <a:p>
            <a:pPr indent="-288925" lvl="0" marL="457200" rtl="0" algn="l">
              <a:lnSpc>
                <a:spcPct val="100000"/>
              </a:lnSpc>
              <a:spcBef>
                <a:spcPts val="0"/>
              </a:spcBef>
              <a:spcAft>
                <a:spcPts val="0"/>
              </a:spcAft>
              <a:buClr>
                <a:srgbClr val="FFFFFF"/>
              </a:buClr>
              <a:buSzPts val="950"/>
              <a:buFont typeface="Barlow"/>
              <a:buAutoNum type="arabicPeriod"/>
            </a:pPr>
            <a:r>
              <a:rPr lang="en" sz="950">
                <a:solidFill>
                  <a:srgbClr val="FFFFFF"/>
                </a:solidFill>
                <a:latin typeface="Barlow"/>
                <a:ea typeface="Barlow"/>
                <a:cs typeface="Barlow"/>
                <a:sym typeface="Barlow"/>
              </a:rPr>
              <a:t>Michael Latner, “Our Unhealthy Democracy</a:t>
            </a:r>
            <a:r>
              <a:rPr lang="en" sz="950">
                <a:solidFill>
                  <a:srgbClr val="FFFFFF"/>
                </a:solidFill>
              </a:rPr>
              <a:t>”, </a:t>
            </a:r>
            <a:r>
              <a:rPr lang="en" sz="950">
                <a:solidFill>
                  <a:srgbClr val="FFFFFF"/>
                </a:solidFill>
                <a:latin typeface="Barlow"/>
                <a:ea typeface="Barlow"/>
                <a:cs typeface="Barlow"/>
                <a:sym typeface="Barlow"/>
              </a:rPr>
              <a:t>The Union of Concerned Scientists, November 2019,</a:t>
            </a:r>
            <a:r>
              <a:rPr lang="en" sz="950">
                <a:solidFill>
                  <a:srgbClr val="FFFFFF"/>
                </a:solidFill>
              </a:rPr>
              <a:t> </a:t>
            </a:r>
            <a:r>
              <a:rPr lang="en" sz="950" u="sng">
                <a:solidFill>
                  <a:srgbClr val="FFFFFF"/>
                </a:solidFill>
                <a:hlinkClick r:id="rId9">
                  <a:extLst>
                    <a:ext uri="{A12FA001-AC4F-418D-AE19-62706E023703}">
                      <ahyp:hlinkClr val="tx"/>
                    </a:ext>
                  </a:extLst>
                </a:hlinkClick>
              </a:rPr>
              <a:t>https://www.ucsusa.org/sites/default/files/2019-10/our-unhealthy-democracy-white-paper-2019.pdf</a:t>
            </a:r>
            <a:r>
              <a:rPr lang="en" sz="950">
                <a:solidFill>
                  <a:srgbClr val="FFFFFF"/>
                </a:solidFill>
              </a:rPr>
              <a:t> </a:t>
            </a:r>
            <a:endParaRPr sz="950">
              <a:solidFill>
                <a:srgbClr val="FFFFFF"/>
              </a:solidFill>
              <a:latin typeface="Barlow"/>
              <a:ea typeface="Barlow"/>
              <a:cs typeface="Barlow"/>
              <a:sym typeface="Barlow"/>
            </a:endParaRPr>
          </a:p>
          <a:p>
            <a:pPr indent="-288925" lvl="0" marL="457200" rtl="0" algn="l">
              <a:lnSpc>
                <a:spcPct val="100000"/>
              </a:lnSpc>
              <a:spcBef>
                <a:spcPts val="0"/>
              </a:spcBef>
              <a:spcAft>
                <a:spcPts val="0"/>
              </a:spcAft>
              <a:buClr>
                <a:srgbClr val="FFFFFF"/>
              </a:buClr>
              <a:buSzPts val="950"/>
              <a:buFont typeface="Barlow"/>
              <a:buAutoNum type="arabicPeriod"/>
            </a:pPr>
            <a:r>
              <a:rPr lang="en" sz="950">
                <a:solidFill>
                  <a:srgbClr val="FFFFFF"/>
                </a:solidFill>
                <a:latin typeface="Barlow"/>
                <a:ea typeface="Barlow"/>
                <a:cs typeface="Barlow"/>
                <a:sym typeface="Barlow"/>
              </a:rPr>
              <a:t>“Automatic Voter Registration, A Summary”, Brennan Center for Justice, July 2019,  </a:t>
            </a:r>
            <a:r>
              <a:rPr lang="en" sz="950" u="sng">
                <a:solidFill>
                  <a:srgbClr val="FFFFFF"/>
                </a:solidFill>
                <a:hlinkClick r:id="rId10">
                  <a:extLst>
                    <a:ext uri="{A12FA001-AC4F-418D-AE19-62706E023703}">
                      <ahyp:hlinkClr val="tx"/>
                    </a:ext>
                  </a:extLst>
                </a:hlinkClick>
              </a:rPr>
              <a:t>https://www.brennancenter.org/our-work/research-reports/automatic-voter-registration-summary</a:t>
            </a:r>
            <a:endParaRPr sz="950">
              <a:solidFill>
                <a:srgbClr val="FFFFFF"/>
              </a:solidFill>
              <a:latin typeface="Proxima Nova"/>
              <a:ea typeface="Proxima Nova"/>
              <a:cs typeface="Proxima Nova"/>
              <a:sym typeface="Proxima Nova"/>
            </a:endParaRPr>
          </a:p>
          <a:p>
            <a:pPr indent="-288925" lvl="0" marL="457200" rtl="0" algn="l">
              <a:lnSpc>
                <a:spcPct val="100000"/>
              </a:lnSpc>
              <a:spcBef>
                <a:spcPts val="0"/>
              </a:spcBef>
              <a:spcAft>
                <a:spcPts val="0"/>
              </a:spcAft>
              <a:buClr>
                <a:srgbClr val="FFFFFF"/>
              </a:buClr>
              <a:buSzPts val="950"/>
              <a:buFont typeface="Barlow"/>
              <a:buAutoNum type="arabicPeriod"/>
            </a:pPr>
            <a:r>
              <a:rPr lang="en" sz="950">
                <a:solidFill>
                  <a:srgbClr val="FFFFFF"/>
                </a:solidFill>
                <a:latin typeface="Barlow"/>
                <a:ea typeface="Barlow"/>
                <a:cs typeface="Barlow"/>
                <a:sym typeface="Barlow"/>
              </a:rPr>
              <a:t>Drew Desilver, “U.S. Trails Most Developed Countries in Voter Turnout”, Pew Research Center, May 2017</a:t>
            </a:r>
            <a:r>
              <a:rPr lang="en" sz="950">
                <a:solidFill>
                  <a:srgbClr val="FFFFFF"/>
                </a:solidFill>
                <a:latin typeface="Proxima Nova"/>
                <a:ea typeface="Proxima Nova"/>
                <a:cs typeface="Proxima Nova"/>
                <a:sym typeface="Proxima Nova"/>
              </a:rPr>
              <a:t> </a:t>
            </a:r>
            <a:r>
              <a:rPr lang="en" sz="950" u="sng">
                <a:solidFill>
                  <a:srgbClr val="FFFFFF"/>
                </a:solidFill>
                <a:hlinkClick r:id="rId11">
                  <a:extLst>
                    <a:ext uri="{A12FA001-AC4F-418D-AE19-62706E023703}">
                      <ahyp:hlinkClr val="tx"/>
                    </a:ext>
                  </a:extLst>
                </a:hlinkClick>
              </a:rPr>
              <a:t>https://static1.squarespace.com/static/58706fbb29687f06dd219990/t/5b108a8d70a6ad1221aa63c1/1527810701921/U.S+voter+turnout+lower+than+most+countries+-+Pew+May+2017.pdf</a:t>
            </a:r>
            <a:endParaRPr sz="950">
              <a:solidFill>
                <a:srgbClr val="FFFFFF"/>
              </a:solidFill>
              <a:latin typeface="Barlow"/>
              <a:ea typeface="Barlow"/>
              <a:cs typeface="Barlow"/>
              <a:sym typeface="Barlow"/>
            </a:endParaRPr>
          </a:p>
          <a:p>
            <a:pPr indent="-288925" lvl="0" marL="457200" rtl="0" algn="l">
              <a:lnSpc>
                <a:spcPct val="100000"/>
              </a:lnSpc>
              <a:spcBef>
                <a:spcPts val="0"/>
              </a:spcBef>
              <a:spcAft>
                <a:spcPts val="0"/>
              </a:spcAft>
              <a:buClr>
                <a:srgbClr val="FFFFFF"/>
              </a:buClr>
              <a:buSzPts val="950"/>
              <a:buFont typeface="Barlow"/>
              <a:buAutoNum type="arabicPeriod"/>
            </a:pPr>
            <a:r>
              <a:rPr lang="en" sz="950">
                <a:solidFill>
                  <a:srgbClr val="FFFFFF"/>
                </a:solidFill>
                <a:latin typeface="Barlow"/>
                <a:ea typeface="Barlow"/>
                <a:cs typeface="Barlow"/>
                <a:sym typeface="Barlow"/>
              </a:rPr>
              <a:t>Ruth Greenwood, Annabelle Harless, Blair Bowie, and Charquira Wright, “Designing Independent Redistricting Commissions”, Campaign Legal Center. </a:t>
            </a:r>
            <a:r>
              <a:rPr lang="en" sz="950" u="sng">
                <a:solidFill>
                  <a:srgbClr val="FFFFFF"/>
                </a:solidFill>
                <a:hlinkClick r:id="rId12">
                  <a:extLst>
                    <a:ext uri="{A12FA001-AC4F-418D-AE19-62706E023703}">
                      <ahyp:hlinkClr val="tx"/>
                    </a:ext>
                  </a:extLst>
                </a:hlinkClick>
              </a:rPr>
              <a:t>https://campaignlegal.org/sites/default/files/2018-07/Designing_IRC_Report2_FINAL_Print.pdf</a:t>
            </a:r>
            <a:r>
              <a:rPr lang="en" sz="950">
                <a:solidFill>
                  <a:srgbClr val="FFFFFF"/>
                </a:solidFill>
              </a:rPr>
              <a:t> </a:t>
            </a:r>
            <a:endParaRPr sz="950">
              <a:solidFill>
                <a:srgbClr val="FFFFFF"/>
              </a:solidFill>
              <a:latin typeface="Barlow"/>
              <a:ea typeface="Barlow"/>
              <a:cs typeface="Barlow"/>
              <a:sym typeface="Barlow"/>
            </a:endParaRPr>
          </a:p>
          <a:p>
            <a:pPr indent="-288925" lvl="0" marL="457200" rtl="0" algn="l">
              <a:lnSpc>
                <a:spcPct val="100000"/>
              </a:lnSpc>
              <a:spcBef>
                <a:spcPts val="0"/>
              </a:spcBef>
              <a:spcAft>
                <a:spcPts val="0"/>
              </a:spcAft>
              <a:buClr>
                <a:srgbClr val="FFFFFF"/>
              </a:buClr>
              <a:buSzPts val="950"/>
              <a:buFont typeface="Barlow"/>
              <a:buAutoNum type="arabicPeriod"/>
            </a:pPr>
            <a:r>
              <a:rPr lang="en" sz="950">
                <a:solidFill>
                  <a:srgbClr val="FFFFFF"/>
                </a:solidFill>
                <a:latin typeface="Barlow"/>
                <a:ea typeface="Barlow"/>
                <a:cs typeface="Barlow"/>
                <a:sym typeface="Barlow"/>
              </a:rPr>
              <a:t>“Redistricting Commissions: What Works”, Brennan Center for Justice at New York University School of Law. </a:t>
            </a:r>
            <a:r>
              <a:rPr lang="en" sz="950" u="sng">
                <a:solidFill>
                  <a:srgbClr val="FFFFFF"/>
                </a:solidFill>
                <a:hlinkClick r:id="rId13">
                  <a:extLst>
                    <a:ext uri="{A12FA001-AC4F-418D-AE19-62706E023703}">
                      <ahyp:hlinkClr val="tx"/>
                    </a:ext>
                  </a:extLst>
                </a:hlinkClick>
              </a:rPr>
              <a:t>https://www.brennancenter.org/sites/default/files/analysis/Redistricting%20Commissions%20-%20What%20Works.pdf</a:t>
            </a:r>
            <a:r>
              <a:rPr lang="en" sz="950">
                <a:solidFill>
                  <a:srgbClr val="FFFFFF"/>
                </a:solidFill>
              </a:rPr>
              <a:t> </a:t>
            </a:r>
            <a:endParaRPr sz="950">
              <a:solidFill>
                <a:srgbClr val="FFFFFF"/>
              </a:solidFill>
            </a:endParaRPr>
          </a:p>
          <a:p>
            <a:pPr indent="0" lvl="0" marL="0" rtl="0" algn="l">
              <a:spcBef>
                <a:spcPts val="0"/>
              </a:spcBef>
              <a:spcAft>
                <a:spcPts val="1200"/>
              </a:spcAft>
              <a:buNone/>
            </a:pPr>
            <a:r>
              <a:t/>
            </a:r>
            <a:endParaRPr sz="95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