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Playfair Display"/>
      <p:regular r:id="rId23"/>
      <p:bold r:id="rId24"/>
      <p:italic r:id="rId25"/>
      <p:boldItalic r:id="rId26"/>
    </p:embeddedFont>
    <p:embeddedFont>
      <p:font typeface="PT Serif"/>
      <p:regular r:id="rId27"/>
      <p:bold r:id="rId28"/>
      <p:italic r:id="rId29"/>
      <p:boldItalic r:id="rId30"/>
    </p:embeddedFont>
    <p:embeddedFont>
      <p:font typeface="Barlow"/>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PTSerif-bold.fntdata"/><Relationship Id="rId27" Type="http://schemas.openxmlformats.org/officeDocument/2006/relationships/font" Target="fonts/PTSerif-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TSerif-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regular.fntdata"/><Relationship Id="rId30" Type="http://schemas.openxmlformats.org/officeDocument/2006/relationships/font" Target="fonts/PTSerif-boldItalic.fntdata"/><Relationship Id="rId11" Type="http://schemas.openxmlformats.org/officeDocument/2006/relationships/slide" Target="slides/slide7.xml"/><Relationship Id="rId33" Type="http://schemas.openxmlformats.org/officeDocument/2006/relationships/font" Target="fonts/Barlow-italic.fntdata"/><Relationship Id="rId10" Type="http://schemas.openxmlformats.org/officeDocument/2006/relationships/slide" Target="slides/slide6.xml"/><Relationship Id="rId32" Type="http://schemas.openxmlformats.org/officeDocument/2006/relationships/font" Target="fonts/Barlow-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Barlow-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f08f10582_2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f08f10582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final </a:t>
            </a:r>
            <a:r>
              <a:rPr lang="en"/>
              <a:t>approach</a:t>
            </a:r>
            <a:r>
              <a:rPr lang="en"/>
              <a:t> to mitigate this issue is to expand telehealth opportunities in rural areas.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Telehealth services can be very beneficial by  providing many essential health services to patients inside their homes. Telehealth services give rural South Carolinians access to more medical specialists, professional screening of chronic conditions, such as obesity, high blood pressure, and mental health conditions. Telehealth’s popularity has grown much due to the pandemic. Expanding rural Telehealth may be supported by rural hospital administrators who have been subject to economic losses, internet service providers, and urban physicians who may be able to expand their patient intake.</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However, across rural America, residents are often of poorer socioeconomic classes and have significantly lower rates of broadband internet access. One in four rural houses lacks reliable internet to use Telehealth services, and even more, households lack the necessary equipment, like a computer camera. Additionally, Telehealth services cannot be used as a complete replacement for emergency medical services, which still must be provided by in-patient hospitals.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After careful consideration, we have determined that Implementing the REACH Act is the best option for South Carolina legislators.</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 REACH Act provides rural Americans the opportunity to receive quality healthcare covered by Medicaid within a manageable radius of their home. Though there are drawbacks to the REACH act, these issues have a greater chance of being addressed.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Telehealth services have been reliable during the pandemic especially, however expanding these services to rural areas does not provide a solution to emergency medical situations.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Additionally, while there are ways to Incentivise private healthcare organizations to provide insurance to people living in rural areas, however, there is no guarantee that private businesses will want to move into the market. Additionally, it may raise premiums for urban communities.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a:t>
            </a:r>
            <a:r>
              <a:rPr lang="en">
                <a:solidFill>
                  <a:schemeClr val="dk1"/>
                </a:solidFill>
                <a:latin typeface="Barlow"/>
                <a:ea typeface="Barlow"/>
                <a:cs typeface="Barlow"/>
                <a:sym typeface="Barlow"/>
              </a:rPr>
              <a:t>One potential cost of this legislation is the new classification for REHs still would not allow these hospitals to provide inpatient services (AHA), this legislation proposes Medicare reimbursement rates that would cover the cost of transportation to and from hospitals that provide inpatient services (AHA). Therefore, investing in rural hospitals through the REACH Act will revitalize rural South Carolina by reducing health care disparities which will allow more people to live and work more healthy.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so much for your </a:t>
            </a:r>
            <a:r>
              <a:rPr lang="en"/>
              <a:t>time</a:t>
            </a:r>
            <a:r>
              <a:rPr lang="en"/>
              <a:t> and attention, we hope our </a:t>
            </a:r>
            <a:r>
              <a:rPr lang="en"/>
              <a:t>presentation</a:t>
            </a:r>
            <a:r>
              <a:rPr lang="en"/>
              <a:t> has shed light on an important issue impacting many rural americans and possible policy solutions.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cf08f10582_2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cf08f10582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give you an idea of what we will be covering today, we will first discuss the background of this issue, then three possible policy solutions to addressing the rural healthcare crisis in South Carolina, and lastly, our recommendation on which policy option will most effectively mitigate this problem.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will give a brief background of the rural health disparities in the US and South Carolina.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Barlow"/>
                <a:ea typeface="Barlow"/>
                <a:cs typeface="Barlow"/>
                <a:sym typeface="Barlow"/>
              </a:rPr>
              <a:t>As of 2020, this rural hospital closure crisis has closed over 120 facilities across the nation, and 453 additional rural hospitals are vulnerable to closure based on performance levels which are similar to former rural hospitals at the time of their closure (Estes). Rural Americans are facing a healthcare crisis that needs policy attention. Since 2014, states have had the option to expand Medicaid within their borders. However, over the last seven years, twelve states have yet to adopt this expansion. Combining the lack of low-income medical care coverage has meant many rural hospitals in these states are victims of market forces which leave hospitals with millions of dollars of unpaid medical expenses. </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About 60 million people — nearly one in five Americans — live in rural areas and depend on their local hospitals for care. Last year, 20 of those hospitals closed, making 2020 a record year for rural hospital closures.</a:t>
            </a:r>
            <a:endParaRPr/>
          </a:p>
          <a:p>
            <a:pPr indent="-317500" lvl="0" marL="457200" rtl="0" algn="l">
              <a:spcBef>
                <a:spcPts val="0"/>
              </a:spcBef>
              <a:spcAft>
                <a:spcPts val="0"/>
              </a:spcAft>
              <a:buSzPts val="1400"/>
              <a:buChar char="➔"/>
            </a:pPr>
            <a:r>
              <a:rPr lang="en"/>
              <a:t>States which have not expanded their Medicaid coverage are experiencing the highest levels of closures. </a:t>
            </a:r>
            <a:endParaRPr/>
          </a:p>
          <a:p>
            <a:pPr indent="-317500" lvl="0" marL="457200" rtl="0" algn="l">
              <a:spcBef>
                <a:spcPts val="0"/>
              </a:spcBef>
              <a:spcAft>
                <a:spcPts val="0"/>
              </a:spcAft>
              <a:buSzPts val="1400"/>
              <a:buChar char="➔"/>
            </a:pPr>
            <a:r>
              <a:rPr lang="en"/>
              <a:t>Rural Americans are “more likely to die from heart disease, cancer, unintentional injury, chronic lower respiratory disease, and stroke than their urban counterparts” (CDC). </a:t>
            </a:r>
            <a:endParaRPr/>
          </a:p>
          <a:p>
            <a:pPr indent="-317500" lvl="0" marL="457200" rtl="0" algn="l">
              <a:spcBef>
                <a:spcPts val="0"/>
              </a:spcBef>
              <a:spcAft>
                <a:spcPts val="0"/>
              </a:spcAft>
              <a:buSzPts val="1400"/>
              <a:buChar char="➔"/>
            </a:pPr>
            <a:r>
              <a:rPr lang="en"/>
              <a:t>South Carolina: 25% of the state’s population lives in rural communities, “half of the excess deaths in the state occur in these rural areas.”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f08f10582_2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f08f10582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way to address this issue is by incentivizing the privatization of healthcare in rural areas.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cover how insurance premiums are decided. Under the Affordable Care Act, premiums must be solely determined by an individual’s </a:t>
            </a:r>
            <a:r>
              <a:rPr lang="en"/>
              <a:t>smoking status, age, and area of residence. As Meg alluded to earlier, rural americans are far more likely to fall victim to chronic diseases and injuries, which mean insurance premiums in so called rural ‘rating areas’ are significantly higher. Thus, insurance rates, for this reason and many others, are significantly lower in rural areas. On average, physicians need about 2,300 patients to help cover their salary, and since insurers are risk averse agents- insurance in these areas can be unattainable. However, using a common private market tactic of hedging risk and increasing risk pools, we can incentivize higher insurance coverage. Combining rating areas of rural areas with nearby urban rating areas, risk pools are larger, and less risky- creating cheaper premiums since populations have entered the rating area that are less likely to cause financial losses for insurers. By increasing insurance rates in rural regions, hospitals can stay open without fear of drastic financial loss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f08f10582_2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f08f10582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policy approach to mitigating the effects of the rural healthcare crisis in South Carolina is through implementing the Rural Emergency Acute Care Hospital Act, also known as the REACH Act.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08d599185_1_4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08d599185_1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REACH Act </a:t>
            </a:r>
            <a:r>
              <a:rPr lang="en">
                <a:solidFill>
                  <a:schemeClr val="dk1"/>
                </a:solidFill>
              </a:rPr>
              <a:t>would provide “support for cost-efficient rural hospitals and allow medical facilities that are not hospitals to provide emergency care, all funded by Medicare” (Jaime Harrison for Senate). This policy revises provisions to hospitals in rural areas by allowing certain small hospitals to be identified as Rural Emergency Hospitals (REH) and receive Medicare funding to avoid shutting down. This policy </a:t>
            </a:r>
            <a:r>
              <a:rPr lang="en"/>
              <a:t>w</a:t>
            </a:r>
            <a:r>
              <a:rPr lang="en"/>
              <a:t>ould allow small rural hospitals converted to rural emergency hospitals that can continue providing necessary emergency and observation services (at enhanced reimbursement rates), but stop inpatient services (AHA). By allowing small rural hospitals to convert to REHs at enhanced reimbursement rates covered by Medicare, rural South Carolinians will have increased and more affordable access to hospitals which is essential as South Carolina’s rural counties have worse health outcomes than the rest of the state. </a:t>
            </a:r>
            <a:r>
              <a:rPr lang="en">
                <a:solidFill>
                  <a:schemeClr val="dk1"/>
                </a:solidFill>
              </a:rPr>
              <a:t>One potential cost of this legislation is the new classification for REHs still would not allow these hospitals to provide inpatient services (AHA). This cost burdens rural community members relying on these hospitals for injuries and illness and healthcare workers in these hospitals. However, this legislation proposes Medicare reimbursement rates that would cover the cost of transportation to and from hospitals that provide inpatient services (AHA).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0000"/>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ack">
  <p:cSld name="BLANK_1">
    <p:bg>
      <p:bgPr>
        <a:solidFill>
          <a:srgbClr val="000000"/>
        </a:solidFill>
      </p:bgPr>
    </p:bg>
    <p:spTree>
      <p:nvGrpSpPr>
        <p:cNvPr id="45" name="Shape 45"/>
        <p:cNvGrpSpPr/>
        <p:nvPr/>
      </p:nvGrpSpPr>
      <p:grpSpPr>
        <a:xfrm>
          <a:off x="0" y="0"/>
          <a:ext cx="0" cy="0"/>
          <a:chOff x="0" y="0"/>
          <a:chExt cx="0" cy="0"/>
        </a:xfrm>
      </p:grpSpPr>
      <p:sp>
        <p:nvSpPr>
          <p:cNvPr id="46" name="Google Shape;46;p11"/>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 type="subTitle"/>
          </p:nvPr>
        </p:nvSpPr>
        <p:spPr>
          <a:xfrm>
            <a:off x="1619700" y="2840060"/>
            <a:ext cx="59046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2pPr>
            <a:lvl3pPr lvl="2"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3pPr>
            <a:lvl4pPr lvl="3"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4pPr>
            <a:lvl5pPr lvl="4"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5pPr>
            <a:lvl6pPr lvl="5"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6pPr>
            <a:lvl7pPr lvl="6"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7pPr>
            <a:lvl8pPr lvl="7"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8pPr>
            <a:lvl9pPr lvl="8"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9pPr>
          </a:lstStyle>
          <a:p/>
        </p:txBody>
      </p:sp>
      <p:sp>
        <p:nvSpPr>
          <p:cNvPr id="16" name="Google Shape;16;p3"/>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p:nvPr/>
        </p:nvSpPr>
        <p:spPr>
          <a:xfrm>
            <a:off x="4136250" y="1321393"/>
            <a:ext cx="871500" cy="8688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659150" y="2161800"/>
            <a:ext cx="5825700" cy="819900"/>
          </a:xfrm>
          <a:prstGeom prst="rect">
            <a:avLst/>
          </a:prstGeom>
        </p:spPr>
        <p:txBody>
          <a:bodyPr anchorCtr="0" anchor="t" bIns="91425" lIns="91425" spcFirstLastPara="1" rIns="91425" wrap="square" tIns="91425">
            <a:noAutofit/>
          </a:bodyPr>
          <a:lstStyle>
            <a:lvl1pPr indent="-355600" lvl="0" marL="457200" rtl="0" algn="ctr">
              <a:spcBef>
                <a:spcPts val="600"/>
              </a:spcBef>
              <a:spcAft>
                <a:spcPts val="0"/>
              </a:spcAft>
              <a:buSzPts val="2000"/>
              <a:buChar char="▣"/>
              <a:defRPr i="1"/>
            </a:lvl1pPr>
            <a:lvl2pPr indent="-355600" lvl="1" marL="914400" rtl="0" algn="ctr">
              <a:spcBef>
                <a:spcPts val="0"/>
              </a:spcBef>
              <a:spcAft>
                <a:spcPts val="0"/>
              </a:spcAft>
              <a:buSzPts val="2000"/>
              <a:buChar char="○"/>
              <a:defRPr i="1"/>
            </a:lvl2pPr>
            <a:lvl3pPr indent="-355600" lvl="2" marL="1371600" rtl="0" algn="ctr">
              <a:spcBef>
                <a:spcPts val="0"/>
              </a:spcBef>
              <a:spcAft>
                <a:spcPts val="0"/>
              </a:spcAft>
              <a:buSzPts val="2000"/>
              <a:buChar char="■"/>
              <a:defRPr i="1"/>
            </a:lvl3pPr>
            <a:lvl4pPr indent="-355600" lvl="3" marL="1828800" rtl="0" algn="ctr">
              <a:spcBef>
                <a:spcPts val="0"/>
              </a:spcBef>
              <a:spcAft>
                <a:spcPts val="0"/>
              </a:spcAft>
              <a:buSzPts val="2000"/>
              <a:buChar char="●"/>
              <a:defRPr i="1"/>
            </a:lvl4pPr>
            <a:lvl5pPr indent="-355600" lvl="4" marL="2286000" rtl="0" algn="ctr">
              <a:spcBef>
                <a:spcPts val="0"/>
              </a:spcBef>
              <a:spcAft>
                <a:spcPts val="0"/>
              </a:spcAft>
              <a:buSzPts val="2000"/>
              <a:buChar char="○"/>
              <a:defRPr i="1"/>
            </a:lvl5pPr>
            <a:lvl6pPr indent="-355600" lvl="5" marL="2743200" rtl="0" algn="ctr">
              <a:spcBef>
                <a:spcPts val="0"/>
              </a:spcBef>
              <a:spcAft>
                <a:spcPts val="0"/>
              </a:spcAft>
              <a:buSzPts val="2000"/>
              <a:buChar char="■"/>
              <a:defRPr i="1"/>
            </a:lvl6pPr>
            <a:lvl7pPr indent="-355600" lvl="6" marL="3200400" rtl="0" algn="ctr">
              <a:spcBef>
                <a:spcPts val="0"/>
              </a:spcBef>
              <a:spcAft>
                <a:spcPts val="0"/>
              </a:spcAft>
              <a:buSzPts val="2000"/>
              <a:buChar char="●"/>
              <a:defRPr i="1"/>
            </a:lvl7pPr>
            <a:lvl8pPr indent="-355600" lvl="7" marL="3657600" rtl="0" algn="ctr">
              <a:spcBef>
                <a:spcPts val="0"/>
              </a:spcBef>
              <a:spcAft>
                <a:spcPts val="0"/>
              </a:spcAft>
              <a:buSzPts val="2000"/>
              <a:buChar char="○"/>
              <a:defRPr i="1"/>
            </a:lvl8pPr>
            <a:lvl9pPr indent="-355600" lvl="8" marL="4114800" algn="ctr">
              <a:spcBef>
                <a:spcPts val="0"/>
              </a:spcBef>
              <a:spcAft>
                <a:spcPts val="0"/>
              </a:spcAft>
              <a:buSzPts val="2000"/>
              <a:buChar char="■"/>
              <a:defRPr i="1"/>
            </a:lvl9pPr>
          </a:lstStyle>
          <a:p/>
        </p:txBody>
      </p:sp>
      <p:sp>
        <p:nvSpPr>
          <p:cNvPr id="20" name="Google Shape;20;p4"/>
          <p:cNvSpPr txBox="1"/>
          <p:nvPr/>
        </p:nvSpPr>
        <p:spPr>
          <a:xfrm>
            <a:off x="3593400" y="1391925"/>
            <a:ext cx="19572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B7B7B7"/>
                </a:solidFill>
                <a:latin typeface="Playfair Display"/>
                <a:ea typeface="Playfair Display"/>
                <a:cs typeface="Playfair Display"/>
                <a:sym typeface="Playfair Display"/>
              </a:rPr>
              <a:t>“</a:t>
            </a:r>
            <a:endParaRPr sz="6000">
              <a:solidFill>
                <a:srgbClr val="B7B7B7"/>
              </a:solidFill>
              <a:latin typeface="Playfair Display"/>
              <a:ea typeface="Playfair Display"/>
              <a:cs typeface="Playfair Display"/>
              <a:sym typeface="Playfair Display"/>
            </a:endParaRPr>
          </a:p>
        </p:txBody>
      </p:sp>
      <p:sp>
        <p:nvSpPr>
          <p:cNvPr id="21" name="Google Shape;21;p4"/>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4" name="Google Shape;24;p5"/>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25" name="Google Shape;25;p5"/>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8" name="Google Shape;28;p6"/>
          <p:cNvSpPr txBox="1"/>
          <p:nvPr>
            <p:ph idx="1" type="body"/>
          </p:nvPr>
        </p:nvSpPr>
        <p:spPr>
          <a:xfrm>
            <a:off x="970212" y="1200150"/>
            <a:ext cx="3496500" cy="294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29" name="Google Shape;29;p6"/>
          <p:cNvSpPr txBox="1"/>
          <p:nvPr>
            <p:ph idx="2" type="body"/>
          </p:nvPr>
        </p:nvSpPr>
        <p:spPr>
          <a:xfrm>
            <a:off x="4677288" y="1200150"/>
            <a:ext cx="3496500" cy="294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0" name="Google Shape;30;p6"/>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 name="Shape 31"/>
        <p:cNvGrpSpPr/>
        <p:nvPr/>
      </p:nvGrpSpPr>
      <p:grpSpPr>
        <a:xfrm>
          <a:off x="0" y="0"/>
          <a:ext cx="0" cy="0"/>
          <a:chOff x="0" y="0"/>
          <a:chExt cx="0" cy="0"/>
        </a:xfrm>
      </p:grpSpPr>
      <p:sp>
        <p:nvSpPr>
          <p:cNvPr id="32" name="Google Shape;32;p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3" name="Google Shape;33;p7"/>
          <p:cNvSpPr txBox="1"/>
          <p:nvPr>
            <p:ph idx="1" type="body"/>
          </p:nvPr>
        </p:nvSpPr>
        <p:spPr>
          <a:xfrm>
            <a:off x="73859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4" name="Google Shape;34;p7"/>
          <p:cNvSpPr txBox="1"/>
          <p:nvPr>
            <p:ph idx="2" type="body"/>
          </p:nvPr>
        </p:nvSpPr>
        <p:spPr>
          <a:xfrm>
            <a:off x="333645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3" type="body"/>
          </p:nvPr>
        </p:nvSpPr>
        <p:spPr>
          <a:xfrm>
            <a:off x="593431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9" name="Google Shape;39;p8"/>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rgbClr val="999999"/>
              </a:buClr>
              <a:buSzPts val="1200"/>
              <a:buNone/>
              <a:defRPr sz="1200">
                <a:solidFill>
                  <a:srgbClr val="999999"/>
                </a:solidFill>
              </a:defRPr>
            </a:lvl1pPr>
          </a:lstStyle>
          <a:p/>
        </p:txBody>
      </p:sp>
      <p:sp>
        <p:nvSpPr>
          <p:cNvPr id="42" name="Google Shape;42;p9"/>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type="blank">
  <p:cSld name="BLANK">
    <p:spTree>
      <p:nvGrpSpPr>
        <p:cNvPr id="43" name="Shape 43"/>
        <p:cNvGrpSpPr/>
        <p:nvPr/>
      </p:nvGrpSpPr>
      <p:grpSpPr>
        <a:xfrm>
          <a:off x="0" y="0"/>
          <a:ext cx="0" cy="0"/>
          <a:chOff x="0" y="0"/>
          <a:chExt cx="0" cy="0"/>
        </a:xfrm>
      </p:grpSpPr>
      <p:sp>
        <p:nvSpPr>
          <p:cNvPr id="44" name="Google Shape;44;p10"/>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22625" y="226575"/>
            <a:ext cx="8698800" cy="4690200"/>
          </a:xfrm>
          <a:prstGeom prst="rect">
            <a:avLst/>
          </a:prstGeom>
          <a:noFill/>
          <a:ln cap="flat" cmpd="sng" w="2857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288000" y="288125"/>
            <a:ext cx="8567700" cy="4567200"/>
          </a:xfrm>
          <a:prstGeom prst="rect">
            <a:avLst/>
          </a:prstGeom>
          <a:no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388955" y="338306"/>
            <a:ext cx="8366100" cy="762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p:txBody>
      </p:sp>
      <p:sp>
        <p:nvSpPr>
          <p:cNvPr id="9" name="Google Shape;9;p1"/>
          <p:cNvSpPr txBox="1"/>
          <p:nvPr>
            <p:ph idx="1" type="body"/>
          </p:nvPr>
        </p:nvSpPr>
        <p:spPr>
          <a:xfrm>
            <a:off x="1251600" y="1272975"/>
            <a:ext cx="6640800" cy="30675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indent="-355600" lvl="1" marL="9144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indent="-355600" lvl="2" marL="1371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indent="-355600" lvl="3" marL="18288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indent="-355600" lvl="4" marL="22860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indent="-355600" lvl="5" marL="27432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indent="-355600" lvl="6" marL="32004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indent="-355600" lvl="7" marL="3657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indent="-355600" lvl="8" marL="41148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p:txBody>
      </p:sp>
      <p:sp>
        <p:nvSpPr>
          <p:cNvPr id="10" name="Google Shape;10;p1"/>
          <p:cNvSpPr txBox="1"/>
          <p:nvPr>
            <p:ph idx="12" type="sldNum"/>
          </p:nvPr>
        </p:nvSpPr>
        <p:spPr>
          <a:xfrm>
            <a:off x="4297650" y="4419838"/>
            <a:ext cx="548700" cy="393600"/>
          </a:xfrm>
          <a:prstGeom prst="rect">
            <a:avLst/>
          </a:prstGeom>
          <a:noFill/>
          <a:ln>
            <a:noFill/>
          </a:ln>
        </p:spPr>
        <p:txBody>
          <a:bodyPr anchorCtr="0" anchor="b" bIns="91425" lIns="91425" spcFirstLastPara="1" rIns="91425" wrap="square" tIns="91425">
            <a:noAutofit/>
          </a:bodyPr>
          <a:lstStyle>
            <a:lvl1pPr lvl="0" algn="ctr">
              <a:buNone/>
              <a:defRPr sz="1100">
                <a:solidFill>
                  <a:schemeClr val="accent3"/>
                </a:solidFill>
                <a:latin typeface="PT Serif"/>
                <a:ea typeface="PT Serif"/>
                <a:cs typeface="PT Serif"/>
                <a:sym typeface="PT Serif"/>
              </a:defRPr>
            </a:lvl1pPr>
            <a:lvl2pPr lvl="1" algn="ctr">
              <a:buNone/>
              <a:defRPr sz="1100">
                <a:solidFill>
                  <a:schemeClr val="accent3"/>
                </a:solidFill>
                <a:latin typeface="PT Serif"/>
                <a:ea typeface="PT Serif"/>
                <a:cs typeface="PT Serif"/>
                <a:sym typeface="PT Serif"/>
              </a:defRPr>
            </a:lvl2pPr>
            <a:lvl3pPr lvl="2" algn="ctr">
              <a:buNone/>
              <a:defRPr sz="1100">
                <a:solidFill>
                  <a:schemeClr val="accent3"/>
                </a:solidFill>
                <a:latin typeface="PT Serif"/>
                <a:ea typeface="PT Serif"/>
                <a:cs typeface="PT Serif"/>
                <a:sym typeface="PT Serif"/>
              </a:defRPr>
            </a:lvl3pPr>
            <a:lvl4pPr lvl="3" algn="ctr">
              <a:buNone/>
              <a:defRPr sz="1100">
                <a:solidFill>
                  <a:schemeClr val="accent3"/>
                </a:solidFill>
                <a:latin typeface="PT Serif"/>
                <a:ea typeface="PT Serif"/>
                <a:cs typeface="PT Serif"/>
                <a:sym typeface="PT Serif"/>
              </a:defRPr>
            </a:lvl4pPr>
            <a:lvl5pPr lvl="4" algn="ctr">
              <a:buNone/>
              <a:defRPr sz="1100">
                <a:solidFill>
                  <a:schemeClr val="accent3"/>
                </a:solidFill>
                <a:latin typeface="PT Serif"/>
                <a:ea typeface="PT Serif"/>
                <a:cs typeface="PT Serif"/>
                <a:sym typeface="PT Serif"/>
              </a:defRPr>
            </a:lvl5pPr>
            <a:lvl6pPr lvl="5" algn="ctr">
              <a:buNone/>
              <a:defRPr sz="1100">
                <a:solidFill>
                  <a:schemeClr val="accent3"/>
                </a:solidFill>
                <a:latin typeface="PT Serif"/>
                <a:ea typeface="PT Serif"/>
                <a:cs typeface="PT Serif"/>
                <a:sym typeface="PT Serif"/>
              </a:defRPr>
            </a:lvl6pPr>
            <a:lvl7pPr lvl="6" algn="ctr">
              <a:buNone/>
              <a:defRPr sz="1100">
                <a:solidFill>
                  <a:schemeClr val="accent3"/>
                </a:solidFill>
                <a:latin typeface="PT Serif"/>
                <a:ea typeface="PT Serif"/>
                <a:cs typeface="PT Serif"/>
                <a:sym typeface="PT Serif"/>
              </a:defRPr>
            </a:lvl7pPr>
            <a:lvl8pPr lvl="7" algn="ctr">
              <a:buNone/>
              <a:defRPr sz="1100">
                <a:solidFill>
                  <a:schemeClr val="accent3"/>
                </a:solidFill>
                <a:latin typeface="PT Serif"/>
                <a:ea typeface="PT Serif"/>
                <a:cs typeface="PT Serif"/>
                <a:sym typeface="PT Serif"/>
              </a:defRPr>
            </a:lvl8pPr>
            <a:lvl9pPr lvl="8" algn="ctr">
              <a:buNone/>
              <a:defRPr sz="1100">
                <a:solidFill>
                  <a:schemeClr val="accent3"/>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type="ctrTitle"/>
          </p:nvPr>
        </p:nvSpPr>
        <p:spPr>
          <a:xfrm>
            <a:off x="1387000" y="1991825"/>
            <a:ext cx="63573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Addressing South Carolina’s Rural Healthcare Crisis</a:t>
            </a:r>
            <a:endParaRPr/>
          </a:p>
        </p:txBody>
      </p:sp>
      <p:sp>
        <p:nvSpPr>
          <p:cNvPr id="52" name="Google Shape;52;p12"/>
          <p:cNvSpPr txBox="1"/>
          <p:nvPr/>
        </p:nvSpPr>
        <p:spPr>
          <a:xfrm>
            <a:off x="2418775" y="3183625"/>
            <a:ext cx="437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highlight>
                  <a:srgbClr val="FFFFFF"/>
                </a:highlight>
                <a:latin typeface="PT Serif"/>
                <a:ea typeface="PT Serif"/>
                <a:cs typeface="PT Serif"/>
                <a:sym typeface="PT Serif"/>
              </a:rPr>
              <a:t>Megan Shohfi, Alexa Samani, Aaron Meyer</a:t>
            </a:r>
            <a:endParaRPr>
              <a:highlight>
                <a:srgbClr val="FFFFFF"/>
              </a:highlight>
              <a:latin typeface="PT Serif"/>
              <a:ea typeface="PT Serif"/>
              <a:cs typeface="PT Serif"/>
              <a:sym typeface="PT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8" name="Shape 148"/>
        <p:cNvGrpSpPr/>
        <p:nvPr/>
      </p:nvGrpSpPr>
      <p:grpSpPr>
        <a:xfrm>
          <a:off x="0" y="0"/>
          <a:ext cx="0" cy="0"/>
          <a:chOff x="0" y="0"/>
          <a:chExt cx="0" cy="0"/>
        </a:xfrm>
      </p:grpSpPr>
      <p:sp>
        <p:nvSpPr>
          <p:cNvPr id="149" name="Google Shape;149;p21"/>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Option #3</a:t>
            </a:r>
            <a:endParaRPr/>
          </a:p>
        </p:txBody>
      </p:sp>
      <p:sp>
        <p:nvSpPr>
          <p:cNvPr id="150" name="Google Shape;150;p21"/>
          <p:cNvSpPr txBox="1"/>
          <p:nvPr>
            <p:ph idx="1" type="subTitle"/>
          </p:nvPr>
        </p:nvSpPr>
        <p:spPr>
          <a:xfrm>
            <a:off x="1619700" y="2840060"/>
            <a:ext cx="59046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Expanding Telehealth Opportunities in Rural Areas</a:t>
            </a:r>
            <a:endParaRPr/>
          </a:p>
          <a:p>
            <a:pPr indent="0" lvl="0" marL="0" rtl="0" algn="ctr">
              <a:spcBef>
                <a:spcPts val="0"/>
              </a:spcBef>
              <a:spcAft>
                <a:spcPts val="0"/>
              </a:spcAft>
              <a:buNone/>
            </a:pPr>
            <a:r>
              <a:t/>
            </a:r>
            <a:endParaRPr/>
          </a:p>
        </p:txBody>
      </p:sp>
      <p:sp>
        <p:nvSpPr>
          <p:cNvPr id="151" name="Google Shape;151;p21"/>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p:nvPr/>
        </p:nvSpPr>
        <p:spPr>
          <a:xfrm>
            <a:off x="5039350" y="734150"/>
            <a:ext cx="3643582" cy="2843549"/>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txBox="1"/>
          <p:nvPr>
            <p:ph idx="4294967295" type="body"/>
          </p:nvPr>
        </p:nvSpPr>
        <p:spPr>
          <a:xfrm>
            <a:off x="350800" y="389750"/>
            <a:ext cx="4688700" cy="4141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i="1" lang="en">
                <a:solidFill>
                  <a:srgbClr val="FFFFFF"/>
                </a:solidFill>
                <a:highlight>
                  <a:srgbClr val="434343"/>
                </a:highlight>
                <a:latin typeface="Playfair Display"/>
                <a:ea typeface="Playfair Display"/>
                <a:cs typeface="Playfair Display"/>
                <a:sym typeface="Playfair Display"/>
              </a:rPr>
              <a:t>Expanding Telehealth Opportunities</a:t>
            </a:r>
            <a:endParaRPr sz="1800">
              <a:solidFill>
                <a:srgbClr val="FFFFFF"/>
              </a:solidFill>
            </a:endParaRPr>
          </a:p>
          <a:p>
            <a:pPr indent="0" lvl="0" marL="0" rtl="0" algn="l">
              <a:spcBef>
                <a:spcPts val="600"/>
              </a:spcBef>
              <a:spcAft>
                <a:spcPts val="0"/>
              </a:spcAft>
              <a:buNone/>
            </a:pPr>
            <a:r>
              <a:rPr lang="en" sz="1800">
                <a:solidFill>
                  <a:srgbClr val="FFFFFF"/>
                </a:solidFill>
              </a:rPr>
              <a:t>Benefits:</a:t>
            </a:r>
            <a:endParaRPr sz="1800">
              <a:solidFill>
                <a:srgbClr val="FFFFFF"/>
              </a:solidFill>
            </a:endParaRPr>
          </a:p>
          <a:p>
            <a:pPr indent="-342900" lvl="0" marL="457200" rtl="0" algn="l">
              <a:spcBef>
                <a:spcPts val="600"/>
              </a:spcBef>
              <a:spcAft>
                <a:spcPts val="0"/>
              </a:spcAft>
              <a:buClr>
                <a:srgbClr val="FFFFFF"/>
              </a:buClr>
              <a:buSzPts val="1800"/>
              <a:buChar char="❏"/>
            </a:pPr>
            <a:r>
              <a:rPr lang="en" sz="1800">
                <a:solidFill>
                  <a:srgbClr val="FFFFFF"/>
                </a:solidFill>
              </a:rPr>
              <a:t>Easy access to medical specialists &amp; professional screening of chronic conditions without need to travel</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Beneficial during pandemic &amp; to those at high risk for COVID-19</a:t>
            </a:r>
            <a:endParaRPr sz="1800">
              <a:solidFill>
                <a:srgbClr val="FFFFFF"/>
              </a:solidFill>
            </a:endParaRPr>
          </a:p>
          <a:p>
            <a:pPr indent="0" lvl="0" marL="0" rtl="0" algn="l">
              <a:spcBef>
                <a:spcPts val="600"/>
              </a:spcBef>
              <a:spcAft>
                <a:spcPts val="0"/>
              </a:spcAft>
              <a:buNone/>
            </a:pPr>
            <a:r>
              <a:rPr lang="en" sz="1800">
                <a:solidFill>
                  <a:srgbClr val="FFFFFF"/>
                </a:solidFill>
              </a:rPr>
              <a:t>Drawbacks:</a:t>
            </a:r>
            <a:endParaRPr sz="1800">
              <a:solidFill>
                <a:srgbClr val="FFFFFF"/>
              </a:solidFill>
            </a:endParaRPr>
          </a:p>
          <a:p>
            <a:pPr indent="-342900" lvl="0" marL="457200" rtl="0" algn="l">
              <a:spcBef>
                <a:spcPts val="600"/>
              </a:spcBef>
              <a:spcAft>
                <a:spcPts val="0"/>
              </a:spcAft>
              <a:buClr>
                <a:srgbClr val="FFFFFF"/>
              </a:buClr>
              <a:buSzPts val="1800"/>
              <a:buChar char="❏"/>
            </a:pPr>
            <a:r>
              <a:rPr lang="en" sz="1800">
                <a:solidFill>
                  <a:srgbClr val="FFFFFF"/>
                </a:solidFill>
              </a:rPr>
              <a:t>Residents of poorer socioeconomic backgrounds have lower rates of internet access</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Cannot replace emergency medical services</a:t>
            </a:r>
            <a:endParaRPr sz="1800">
              <a:solidFill>
                <a:srgbClr val="FFFFFF"/>
              </a:solidFill>
            </a:endParaRPr>
          </a:p>
          <a:p>
            <a:pPr indent="0" lvl="0" marL="0" rtl="0" algn="l">
              <a:spcBef>
                <a:spcPts val="600"/>
              </a:spcBef>
              <a:spcAft>
                <a:spcPts val="0"/>
              </a:spcAft>
              <a:buNone/>
            </a:pPr>
            <a:r>
              <a:t/>
            </a:r>
            <a:endParaRPr sz="1800">
              <a:solidFill>
                <a:srgbClr val="FFFFFF"/>
              </a:solidFill>
            </a:endParaRPr>
          </a:p>
        </p:txBody>
      </p:sp>
      <p:sp>
        <p:nvSpPr>
          <p:cNvPr id="158" name="Google Shape;158;p22"/>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9" name="Google Shape;159;p22"/>
          <p:cNvPicPr preferRelativeResize="0"/>
          <p:nvPr/>
        </p:nvPicPr>
        <p:blipFill>
          <a:blip r:embed="rId3">
            <a:alphaModFix/>
          </a:blip>
          <a:stretch>
            <a:fillRect/>
          </a:stretch>
        </p:blipFill>
        <p:spPr>
          <a:xfrm>
            <a:off x="5290800" y="1038253"/>
            <a:ext cx="3206323" cy="1803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idx="4294967295" type="ctrTitle"/>
          </p:nvPr>
        </p:nvSpPr>
        <p:spPr>
          <a:xfrm>
            <a:off x="1620900" y="2326294"/>
            <a:ext cx="5902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6000">
                <a:solidFill>
                  <a:srgbClr val="FFFFFF"/>
                </a:solidFill>
              </a:rPr>
              <a:t>Recommendation</a:t>
            </a:r>
            <a:endParaRPr i="1" sz="6000">
              <a:solidFill>
                <a:srgbClr val="FFFFFF"/>
              </a:solidFill>
            </a:endParaRPr>
          </a:p>
        </p:txBody>
      </p:sp>
      <p:sp>
        <p:nvSpPr>
          <p:cNvPr id="165" name="Google Shape;165;p23"/>
          <p:cNvSpPr txBox="1"/>
          <p:nvPr>
            <p:ph idx="4294967295" type="subTitle"/>
          </p:nvPr>
        </p:nvSpPr>
        <p:spPr>
          <a:xfrm>
            <a:off x="634075" y="3411550"/>
            <a:ext cx="80649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a:solidFill>
                  <a:srgbClr val="FFFFFF"/>
                </a:solidFill>
              </a:rPr>
              <a:t>Implementing the </a:t>
            </a:r>
            <a:r>
              <a:rPr b="1" lang="en">
                <a:solidFill>
                  <a:srgbClr val="FFFFFF"/>
                </a:solidFill>
              </a:rPr>
              <a:t>REACH Act</a:t>
            </a:r>
            <a:r>
              <a:rPr lang="en">
                <a:solidFill>
                  <a:srgbClr val="FFFFFF"/>
                </a:solidFill>
              </a:rPr>
              <a:t> is the best option for South Carolina legislators to curb the negative effects of rural health disparities due to the closure of rural hospitals. </a:t>
            </a:r>
            <a:endParaRPr>
              <a:solidFill>
                <a:srgbClr val="FFFFFF"/>
              </a:solidFill>
            </a:endParaRPr>
          </a:p>
        </p:txBody>
      </p:sp>
      <p:sp>
        <p:nvSpPr>
          <p:cNvPr id="166" name="Google Shape;166;p23"/>
          <p:cNvSpPr/>
          <p:nvPr/>
        </p:nvSpPr>
        <p:spPr>
          <a:xfrm>
            <a:off x="3630900" y="617169"/>
            <a:ext cx="1882200" cy="1883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23"/>
          <p:cNvGrpSpPr/>
          <p:nvPr/>
        </p:nvGrpSpPr>
        <p:grpSpPr>
          <a:xfrm>
            <a:off x="4097357" y="1084062"/>
            <a:ext cx="949283" cy="950125"/>
            <a:chOff x="5941025" y="3634400"/>
            <a:chExt cx="467650" cy="467650"/>
          </a:xfrm>
        </p:grpSpPr>
        <p:sp>
          <p:nvSpPr>
            <p:cNvPr id="168" name="Google Shape;168;p2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23"/>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REACH Act</a:t>
            </a:r>
            <a:endParaRPr sz="3000"/>
          </a:p>
        </p:txBody>
      </p:sp>
      <p:sp>
        <p:nvSpPr>
          <p:cNvPr id="180" name="Google Shape;180;p24"/>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1" name="Google Shape;181;p24"/>
          <p:cNvPicPr preferRelativeResize="0"/>
          <p:nvPr/>
        </p:nvPicPr>
        <p:blipFill>
          <a:blip r:embed="rId3">
            <a:alphaModFix/>
          </a:blip>
          <a:stretch>
            <a:fillRect/>
          </a:stretch>
        </p:blipFill>
        <p:spPr>
          <a:xfrm>
            <a:off x="1072225" y="1753774"/>
            <a:ext cx="3408525" cy="1884850"/>
          </a:xfrm>
          <a:prstGeom prst="rect">
            <a:avLst/>
          </a:prstGeom>
          <a:noFill/>
          <a:ln>
            <a:noFill/>
          </a:ln>
        </p:spPr>
      </p:pic>
      <p:sp>
        <p:nvSpPr>
          <p:cNvPr id="182" name="Google Shape;182;p24"/>
          <p:cNvSpPr txBox="1"/>
          <p:nvPr/>
        </p:nvSpPr>
        <p:spPr>
          <a:xfrm>
            <a:off x="5001625" y="1865050"/>
            <a:ext cx="30000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highlight>
                  <a:srgbClr val="F3F3F3"/>
                </a:highlight>
                <a:latin typeface="PT Serif"/>
                <a:ea typeface="PT Serif"/>
                <a:cs typeface="PT Serif"/>
                <a:sym typeface="PT Serif"/>
              </a:rPr>
              <a:t>Implementing the REACH Act could save the lives of rural Americans. </a:t>
            </a:r>
            <a:endParaRPr sz="2400">
              <a:solidFill>
                <a:schemeClr val="dk1"/>
              </a:solidFill>
              <a:highlight>
                <a:srgbClr val="F3F3F3"/>
              </a:highlight>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86" name="Shape 186"/>
        <p:cNvGrpSpPr/>
        <p:nvPr/>
      </p:nvGrpSpPr>
      <p:grpSpPr>
        <a:xfrm>
          <a:off x="0" y="0"/>
          <a:ext cx="0" cy="0"/>
          <a:chOff x="0" y="0"/>
          <a:chExt cx="0" cy="0"/>
        </a:xfrm>
      </p:grpSpPr>
      <p:sp>
        <p:nvSpPr>
          <p:cNvPr id="187" name="Google Shape;187;p25"/>
          <p:cNvSpPr txBox="1"/>
          <p:nvPr>
            <p:ph idx="4294967295" type="ctrTitle"/>
          </p:nvPr>
        </p:nvSpPr>
        <p:spPr>
          <a:xfrm>
            <a:off x="1802250" y="1749319"/>
            <a:ext cx="5539500" cy="35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2400">
                <a:solidFill>
                  <a:srgbClr val="999999"/>
                </a:solidFill>
              </a:rPr>
              <a:t>Any Questions?</a:t>
            </a:r>
            <a:endParaRPr i="1" sz="2400">
              <a:solidFill>
                <a:srgbClr val="999999"/>
              </a:solidFill>
            </a:endParaRPr>
          </a:p>
        </p:txBody>
      </p:sp>
      <p:sp>
        <p:nvSpPr>
          <p:cNvPr id="188" name="Google Shape;188;p25"/>
          <p:cNvSpPr txBox="1"/>
          <p:nvPr>
            <p:ph idx="4294967295" type="subTitle"/>
          </p:nvPr>
        </p:nvSpPr>
        <p:spPr>
          <a:xfrm>
            <a:off x="1802250" y="1945013"/>
            <a:ext cx="55395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4800">
                <a:latin typeface="Playfair Display"/>
                <a:ea typeface="Playfair Display"/>
                <a:cs typeface="Playfair Display"/>
                <a:sym typeface="Playfair Display"/>
              </a:rPr>
              <a:t>Thank you!</a:t>
            </a:r>
            <a:endParaRPr sz="4800">
              <a:latin typeface="Playfair Display"/>
              <a:ea typeface="Playfair Display"/>
              <a:cs typeface="Playfair Display"/>
              <a:sym typeface="Playfair Display"/>
            </a:endParaRPr>
          </a:p>
        </p:txBody>
      </p:sp>
      <p:sp>
        <p:nvSpPr>
          <p:cNvPr id="189" name="Google Shape;189;p25"/>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2200"/>
              <a:t>AGENDA</a:t>
            </a:r>
            <a:endParaRPr i="1" sz="2200"/>
          </a:p>
        </p:txBody>
      </p:sp>
      <p:sp>
        <p:nvSpPr>
          <p:cNvPr id="58" name="Google Shape;58;p13"/>
          <p:cNvSpPr txBox="1"/>
          <p:nvPr>
            <p:ph idx="1" type="body"/>
          </p:nvPr>
        </p:nvSpPr>
        <p:spPr>
          <a:xfrm>
            <a:off x="843109" y="1735500"/>
            <a:ext cx="24039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a:latin typeface="Playfair Display"/>
                <a:ea typeface="Playfair Display"/>
                <a:cs typeface="Playfair Display"/>
                <a:sym typeface="Playfair Display"/>
              </a:rPr>
              <a:t>Background</a:t>
            </a:r>
            <a:endParaRPr b="1" i="1">
              <a:latin typeface="Playfair Display"/>
              <a:ea typeface="Playfair Display"/>
              <a:cs typeface="Playfair Display"/>
              <a:sym typeface="Playfair Display"/>
            </a:endParaRPr>
          </a:p>
          <a:p>
            <a:pPr indent="0" lvl="0" marL="0" rtl="0" algn="ctr">
              <a:spcBef>
                <a:spcPts val="600"/>
              </a:spcBef>
              <a:spcAft>
                <a:spcPts val="0"/>
              </a:spcAft>
              <a:buNone/>
            </a:pPr>
            <a:r>
              <a:t/>
            </a:r>
            <a:endParaRPr sz="1200"/>
          </a:p>
        </p:txBody>
      </p:sp>
      <p:sp>
        <p:nvSpPr>
          <p:cNvPr id="59" name="Google Shape;59;p13"/>
          <p:cNvSpPr txBox="1"/>
          <p:nvPr>
            <p:ph idx="2" type="body"/>
          </p:nvPr>
        </p:nvSpPr>
        <p:spPr>
          <a:xfrm>
            <a:off x="3370050" y="1735500"/>
            <a:ext cx="24039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a:latin typeface="Playfair Display"/>
                <a:ea typeface="Playfair Display"/>
                <a:cs typeface="Playfair Display"/>
                <a:sym typeface="Playfair Display"/>
              </a:rPr>
              <a:t>Option #1</a:t>
            </a:r>
            <a:endParaRPr b="1" i="1">
              <a:latin typeface="Playfair Display"/>
              <a:ea typeface="Playfair Display"/>
              <a:cs typeface="Playfair Display"/>
              <a:sym typeface="Playfair Display"/>
            </a:endParaRPr>
          </a:p>
          <a:p>
            <a:pPr indent="0" lvl="0" marL="0" rtl="0" algn="ctr">
              <a:spcBef>
                <a:spcPts val="600"/>
              </a:spcBef>
              <a:spcAft>
                <a:spcPts val="0"/>
              </a:spcAft>
              <a:buNone/>
            </a:pPr>
            <a:r>
              <a:t/>
            </a:r>
            <a:endParaRPr sz="1200"/>
          </a:p>
        </p:txBody>
      </p:sp>
      <p:sp>
        <p:nvSpPr>
          <p:cNvPr id="60" name="Google Shape;60;p13"/>
          <p:cNvSpPr txBox="1"/>
          <p:nvPr>
            <p:ph idx="3" type="body"/>
          </p:nvPr>
        </p:nvSpPr>
        <p:spPr>
          <a:xfrm>
            <a:off x="5896991" y="1735500"/>
            <a:ext cx="24039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a:latin typeface="Playfair Display"/>
                <a:ea typeface="Playfair Display"/>
                <a:cs typeface="Playfair Display"/>
                <a:sym typeface="Playfair Display"/>
              </a:rPr>
              <a:t>Option #2</a:t>
            </a:r>
            <a:endParaRPr b="1" i="1">
              <a:latin typeface="Playfair Display"/>
              <a:ea typeface="Playfair Display"/>
              <a:cs typeface="Playfair Display"/>
              <a:sym typeface="Playfair Display"/>
            </a:endParaRPr>
          </a:p>
          <a:p>
            <a:pPr indent="0" lvl="0" marL="0" rtl="0" algn="ctr">
              <a:spcBef>
                <a:spcPts val="600"/>
              </a:spcBef>
              <a:spcAft>
                <a:spcPts val="0"/>
              </a:spcAft>
              <a:buNone/>
            </a:pPr>
            <a:r>
              <a:t/>
            </a:r>
            <a:endParaRPr sz="1200"/>
          </a:p>
        </p:txBody>
      </p:sp>
      <p:sp>
        <p:nvSpPr>
          <p:cNvPr id="61" name="Google Shape;61;p13"/>
          <p:cNvSpPr txBox="1"/>
          <p:nvPr>
            <p:ph idx="1" type="body"/>
          </p:nvPr>
        </p:nvSpPr>
        <p:spPr>
          <a:xfrm>
            <a:off x="700659" y="3363563"/>
            <a:ext cx="24039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a:latin typeface="Playfair Display"/>
                <a:ea typeface="Playfair Display"/>
                <a:cs typeface="Playfair Display"/>
                <a:sym typeface="Playfair Display"/>
              </a:rPr>
              <a:t>Option #3</a:t>
            </a:r>
            <a:endParaRPr b="1"/>
          </a:p>
          <a:p>
            <a:pPr indent="0" lvl="0" marL="0" rtl="0" algn="ctr">
              <a:spcBef>
                <a:spcPts val="600"/>
              </a:spcBef>
              <a:spcAft>
                <a:spcPts val="0"/>
              </a:spcAft>
              <a:buNone/>
            </a:pPr>
            <a:r>
              <a:t/>
            </a:r>
            <a:endParaRPr sz="1200"/>
          </a:p>
        </p:txBody>
      </p:sp>
      <p:sp>
        <p:nvSpPr>
          <p:cNvPr id="62" name="Google Shape;62;p13"/>
          <p:cNvSpPr txBox="1"/>
          <p:nvPr>
            <p:ph idx="2" type="body"/>
          </p:nvPr>
        </p:nvSpPr>
        <p:spPr>
          <a:xfrm>
            <a:off x="3227600" y="3363563"/>
            <a:ext cx="24039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a:latin typeface="Playfair Display"/>
                <a:ea typeface="Playfair Display"/>
                <a:cs typeface="Playfair Display"/>
                <a:sym typeface="Playfair Display"/>
              </a:rPr>
              <a:t>Recommendation</a:t>
            </a:r>
            <a:endParaRPr b="1"/>
          </a:p>
          <a:p>
            <a:pPr indent="0" lvl="0" marL="0" rtl="0" algn="ctr">
              <a:spcBef>
                <a:spcPts val="600"/>
              </a:spcBef>
              <a:spcAft>
                <a:spcPts val="0"/>
              </a:spcAft>
              <a:buNone/>
            </a:pPr>
            <a:r>
              <a:t/>
            </a:r>
            <a:endParaRPr sz="1200"/>
          </a:p>
        </p:txBody>
      </p:sp>
      <p:grpSp>
        <p:nvGrpSpPr>
          <p:cNvPr id="63" name="Google Shape;63;p13"/>
          <p:cNvGrpSpPr/>
          <p:nvPr/>
        </p:nvGrpSpPr>
        <p:grpSpPr>
          <a:xfrm>
            <a:off x="1849834" y="3121827"/>
            <a:ext cx="105519" cy="317060"/>
            <a:chOff x="4071800" y="2269925"/>
            <a:chExt cx="172925" cy="502950"/>
          </a:xfrm>
        </p:grpSpPr>
        <p:sp>
          <p:nvSpPr>
            <p:cNvPr id="64" name="Google Shape;64;p1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13"/>
          <p:cNvGrpSpPr/>
          <p:nvPr/>
        </p:nvGrpSpPr>
        <p:grpSpPr>
          <a:xfrm>
            <a:off x="1992284" y="1472914"/>
            <a:ext cx="105519" cy="317060"/>
            <a:chOff x="4071800" y="2269925"/>
            <a:chExt cx="172925" cy="502950"/>
          </a:xfrm>
        </p:grpSpPr>
        <p:sp>
          <p:nvSpPr>
            <p:cNvPr id="67" name="Google Shape;67;p1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13"/>
          <p:cNvGrpSpPr/>
          <p:nvPr/>
        </p:nvGrpSpPr>
        <p:grpSpPr>
          <a:xfrm>
            <a:off x="4475326" y="1472919"/>
            <a:ext cx="105519" cy="317060"/>
            <a:chOff x="4071800" y="2269925"/>
            <a:chExt cx="172925" cy="502950"/>
          </a:xfrm>
        </p:grpSpPr>
        <p:sp>
          <p:nvSpPr>
            <p:cNvPr id="70" name="Google Shape;70;p1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13"/>
          <p:cNvGrpSpPr/>
          <p:nvPr/>
        </p:nvGrpSpPr>
        <p:grpSpPr>
          <a:xfrm>
            <a:off x="7046196" y="1472914"/>
            <a:ext cx="105519" cy="317060"/>
            <a:chOff x="4071800" y="2269925"/>
            <a:chExt cx="172925" cy="502950"/>
          </a:xfrm>
        </p:grpSpPr>
        <p:sp>
          <p:nvSpPr>
            <p:cNvPr id="73" name="Google Shape;73;p1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13"/>
          <p:cNvGrpSpPr/>
          <p:nvPr/>
        </p:nvGrpSpPr>
        <p:grpSpPr>
          <a:xfrm>
            <a:off x="4376796" y="3121827"/>
            <a:ext cx="105519" cy="317060"/>
            <a:chOff x="4071800" y="2269925"/>
            <a:chExt cx="172925" cy="502950"/>
          </a:xfrm>
        </p:grpSpPr>
        <p:sp>
          <p:nvSpPr>
            <p:cNvPr id="76" name="Google Shape;76;p1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3"/>
          <p:cNvSpPr txBox="1"/>
          <p:nvPr>
            <p:ph idx="3" type="body"/>
          </p:nvPr>
        </p:nvSpPr>
        <p:spPr>
          <a:xfrm>
            <a:off x="6002529" y="3377500"/>
            <a:ext cx="24039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a:latin typeface="Playfair Display"/>
                <a:ea typeface="Playfair Display"/>
                <a:cs typeface="Playfair Display"/>
                <a:sym typeface="Playfair Display"/>
              </a:rPr>
              <a:t>Acknowledgments</a:t>
            </a:r>
            <a:endParaRPr b="1" i="1">
              <a:latin typeface="Playfair Display"/>
              <a:ea typeface="Playfair Display"/>
              <a:cs typeface="Playfair Display"/>
              <a:sym typeface="Playfair Display"/>
            </a:endParaRPr>
          </a:p>
          <a:p>
            <a:pPr indent="0" lvl="0" marL="0" rtl="0" algn="ctr">
              <a:spcBef>
                <a:spcPts val="600"/>
              </a:spcBef>
              <a:spcAft>
                <a:spcPts val="0"/>
              </a:spcAft>
              <a:buNone/>
            </a:pPr>
            <a:r>
              <a:t/>
            </a:r>
            <a:endParaRPr sz="1200"/>
          </a:p>
        </p:txBody>
      </p:sp>
      <p:grpSp>
        <p:nvGrpSpPr>
          <p:cNvPr id="79" name="Google Shape;79;p13"/>
          <p:cNvGrpSpPr/>
          <p:nvPr/>
        </p:nvGrpSpPr>
        <p:grpSpPr>
          <a:xfrm>
            <a:off x="7151721" y="2993039"/>
            <a:ext cx="105519" cy="317060"/>
            <a:chOff x="4071800" y="2269925"/>
            <a:chExt cx="172925" cy="502950"/>
          </a:xfrm>
        </p:grpSpPr>
        <p:sp>
          <p:nvSpPr>
            <p:cNvPr id="80" name="Google Shape;80;p1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5" name="Shape 85"/>
        <p:cNvGrpSpPr/>
        <p:nvPr/>
      </p:nvGrpSpPr>
      <p:grpSpPr>
        <a:xfrm>
          <a:off x="0" y="0"/>
          <a:ext cx="0" cy="0"/>
          <a:chOff x="0" y="0"/>
          <a:chExt cx="0" cy="0"/>
        </a:xfrm>
      </p:grpSpPr>
      <p:sp>
        <p:nvSpPr>
          <p:cNvPr id="86" name="Google Shape;86;p14"/>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a:t>
            </a:r>
            <a:endParaRPr/>
          </a:p>
          <a:p>
            <a:pPr indent="0" lvl="0" marL="0" rtl="0" algn="ctr">
              <a:spcBef>
                <a:spcPts val="0"/>
              </a:spcBef>
              <a:spcAft>
                <a:spcPts val="0"/>
              </a:spcAft>
              <a:buNone/>
            </a:pPr>
            <a:r>
              <a:rPr lang="en"/>
              <a:t>Background</a:t>
            </a:r>
            <a:endParaRPr/>
          </a:p>
        </p:txBody>
      </p:sp>
      <p:sp>
        <p:nvSpPr>
          <p:cNvPr id="87" name="Google Shape;87;p14"/>
          <p:cNvSpPr txBox="1"/>
          <p:nvPr>
            <p:ph idx="1" type="subTitle"/>
          </p:nvPr>
        </p:nvSpPr>
        <p:spPr>
          <a:xfrm>
            <a:off x="1619700" y="2840060"/>
            <a:ext cx="59046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 rural health disparities in South Carolina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idx="4294967295" type="ctrTitle"/>
          </p:nvPr>
        </p:nvSpPr>
        <p:spPr>
          <a:xfrm>
            <a:off x="1154250" y="1583344"/>
            <a:ext cx="68355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FFFF"/>
                </a:solidFill>
              </a:rPr>
              <a:t>120 ; 453</a:t>
            </a:r>
            <a:endParaRPr sz="6000">
              <a:solidFill>
                <a:srgbClr val="FFFFFF"/>
              </a:solidFill>
            </a:endParaRPr>
          </a:p>
        </p:txBody>
      </p:sp>
      <p:sp>
        <p:nvSpPr>
          <p:cNvPr id="93" name="Google Shape;93;p15"/>
          <p:cNvSpPr txBox="1"/>
          <p:nvPr>
            <p:ph idx="4294967295" type="subTitle"/>
          </p:nvPr>
        </p:nvSpPr>
        <p:spPr>
          <a:xfrm>
            <a:off x="1154250" y="2672285"/>
            <a:ext cx="68355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rPr>
              <a:t>Closed Rural Hospitals ; Vulnerable Facilities</a:t>
            </a:r>
            <a:endParaRPr>
              <a:solidFill>
                <a:srgbClr val="FFFFFF"/>
              </a:solidFill>
            </a:endParaRPr>
          </a:p>
        </p:txBody>
      </p:sp>
      <p:sp>
        <p:nvSpPr>
          <p:cNvPr id="94" name="Google Shape;94;p15"/>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 type="body"/>
          </p:nvPr>
        </p:nvSpPr>
        <p:spPr>
          <a:xfrm>
            <a:off x="487575" y="554500"/>
            <a:ext cx="4474200" cy="3996300"/>
          </a:xfrm>
          <a:prstGeom prst="rect">
            <a:avLst/>
          </a:prstGeom>
        </p:spPr>
        <p:txBody>
          <a:bodyPr anchorCtr="0" anchor="ctr" bIns="91425" lIns="91425" spcFirstLastPara="1" rIns="91425" wrap="square" tIns="91425">
            <a:noAutofit/>
          </a:bodyPr>
          <a:lstStyle/>
          <a:p>
            <a:pPr indent="-323850" lvl="0" marL="457200" rtl="0" algn="l">
              <a:spcBef>
                <a:spcPts val="600"/>
              </a:spcBef>
              <a:spcAft>
                <a:spcPts val="0"/>
              </a:spcAft>
              <a:buSzPts val="1500"/>
              <a:buChar char="➔"/>
            </a:pPr>
            <a:r>
              <a:rPr b="1" lang="en" sz="1500"/>
              <a:t>One in five Americans</a:t>
            </a:r>
            <a:r>
              <a:rPr lang="en" sz="1500"/>
              <a:t> live in </a:t>
            </a:r>
            <a:r>
              <a:rPr b="1" lang="en" sz="1500"/>
              <a:t>rural areas </a:t>
            </a:r>
            <a:r>
              <a:rPr lang="en" sz="1500"/>
              <a:t>and depend on their local hospitals for care. </a:t>
            </a:r>
            <a:endParaRPr sz="1500"/>
          </a:p>
          <a:p>
            <a:pPr indent="-323850" lvl="0" marL="457200" rtl="0" algn="l">
              <a:spcBef>
                <a:spcPts val="0"/>
              </a:spcBef>
              <a:spcAft>
                <a:spcPts val="0"/>
              </a:spcAft>
              <a:buSzPts val="1500"/>
              <a:buChar char="➔"/>
            </a:pPr>
            <a:r>
              <a:rPr lang="en" sz="1500"/>
              <a:t>Last year, </a:t>
            </a:r>
            <a:r>
              <a:rPr b="1" lang="en" sz="1500"/>
              <a:t>20 of those hospitals closed</a:t>
            </a:r>
            <a:r>
              <a:rPr lang="en" sz="1500"/>
              <a:t>, making 2020 a record year for rural hospital closures.</a:t>
            </a:r>
            <a:endParaRPr sz="1500"/>
          </a:p>
          <a:p>
            <a:pPr indent="-323850" lvl="0" marL="457200" rtl="0" algn="l">
              <a:spcBef>
                <a:spcPts val="0"/>
              </a:spcBef>
              <a:spcAft>
                <a:spcPts val="0"/>
              </a:spcAft>
              <a:buSzPts val="1500"/>
              <a:buChar char="➔"/>
            </a:pPr>
            <a:r>
              <a:rPr lang="en" sz="1500"/>
              <a:t>States which have </a:t>
            </a:r>
            <a:r>
              <a:rPr b="1" lang="en" sz="1500"/>
              <a:t>not expanded their Medicaid coverage</a:t>
            </a:r>
            <a:r>
              <a:rPr lang="en" sz="1500"/>
              <a:t> are experiencing the </a:t>
            </a:r>
            <a:r>
              <a:rPr b="1" lang="en" sz="1500"/>
              <a:t>highest levels of closures. </a:t>
            </a:r>
            <a:endParaRPr b="1" sz="1500"/>
          </a:p>
          <a:p>
            <a:pPr indent="-323850" lvl="0" marL="457200" rtl="0" algn="l">
              <a:spcBef>
                <a:spcPts val="0"/>
              </a:spcBef>
              <a:spcAft>
                <a:spcPts val="0"/>
              </a:spcAft>
              <a:buSzPts val="1500"/>
              <a:buChar char="➔"/>
            </a:pPr>
            <a:r>
              <a:rPr lang="en" sz="1500"/>
              <a:t>Rural Americans </a:t>
            </a:r>
            <a:r>
              <a:rPr lang="en" sz="1500"/>
              <a:t>are </a:t>
            </a:r>
            <a:r>
              <a:rPr lang="en" sz="1500"/>
              <a:t>“</a:t>
            </a:r>
            <a:r>
              <a:rPr b="1" lang="en" sz="1500"/>
              <a:t>more likely to die</a:t>
            </a:r>
            <a:r>
              <a:rPr lang="en" sz="1500"/>
              <a:t> from heart disease, cancer, unintentional injury, chronic lower respiratory disease, and stroke than their urban counterparts” (CDC). </a:t>
            </a:r>
            <a:endParaRPr sz="1500"/>
          </a:p>
          <a:p>
            <a:pPr indent="-323850" lvl="0" marL="457200" rtl="0" algn="l">
              <a:spcBef>
                <a:spcPts val="0"/>
              </a:spcBef>
              <a:spcAft>
                <a:spcPts val="0"/>
              </a:spcAft>
              <a:buSzPts val="1500"/>
              <a:buChar char="➔"/>
            </a:pPr>
            <a:r>
              <a:rPr lang="en" sz="1500"/>
              <a:t>South Carolina: 25% of the state’s population lives in rural communities, “</a:t>
            </a:r>
            <a:r>
              <a:rPr b="1" lang="en" sz="1500"/>
              <a:t>half of the excess deaths in the state occur in these rural areas.</a:t>
            </a:r>
            <a:r>
              <a:rPr lang="en" sz="1500"/>
              <a:t>” </a:t>
            </a:r>
            <a:endParaRPr sz="1000"/>
          </a:p>
        </p:txBody>
      </p:sp>
      <p:sp>
        <p:nvSpPr>
          <p:cNvPr id="100" name="Google Shape;100;p16"/>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01" name="Google Shape;101;p16"/>
          <p:cNvPicPr preferRelativeResize="0"/>
          <p:nvPr/>
        </p:nvPicPr>
        <p:blipFill>
          <a:blip r:embed="rId3">
            <a:alphaModFix/>
          </a:blip>
          <a:stretch>
            <a:fillRect/>
          </a:stretch>
        </p:blipFill>
        <p:spPr>
          <a:xfrm>
            <a:off x="5103575" y="1272975"/>
            <a:ext cx="3515551" cy="2504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05" name="Shape 105"/>
        <p:cNvGrpSpPr/>
        <p:nvPr/>
      </p:nvGrpSpPr>
      <p:grpSpPr>
        <a:xfrm>
          <a:off x="0" y="0"/>
          <a:ext cx="0" cy="0"/>
          <a:chOff x="0" y="0"/>
          <a:chExt cx="0" cy="0"/>
        </a:xfrm>
      </p:grpSpPr>
      <p:sp>
        <p:nvSpPr>
          <p:cNvPr id="106" name="Google Shape;106;p17"/>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Option #1</a:t>
            </a:r>
            <a:endParaRPr/>
          </a:p>
        </p:txBody>
      </p:sp>
      <p:sp>
        <p:nvSpPr>
          <p:cNvPr id="107" name="Google Shape;107;p17"/>
          <p:cNvSpPr txBox="1"/>
          <p:nvPr>
            <p:ph idx="1" type="subTitle"/>
          </p:nvPr>
        </p:nvSpPr>
        <p:spPr>
          <a:xfrm>
            <a:off x="1423875" y="2840050"/>
            <a:ext cx="62628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Incentivizing privatization of healthcare in rural areas </a:t>
            </a:r>
            <a:endParaRPr/>
          </a:p>
          <a:p>
            <a:pPr indent="0" lvl="0" marL="0" rtl="0" algn="ctr">
              <a:spcBef>
                <a:spcPts val="0"/>
              </a:spcBef>
              <a:spcAft>
                <a:spcPts val="0"/>
              </a:spcAft>
              <a:buNone/>
            </a:pPr>
            <a:r>
              <a:t/>
            </a:r>
            <a:endParaRPr/>
          </a:p>
        </p:txBody>
      </p:sp>
      <p:sp>
        <p:nvSpPr>
          <p:cNvPr id="108" name="Google Shape;108;p17"/>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Incentivizing </a:t>
            </a:r>
            <a:r>
              <a:rPr lang="en"/>
              <a:t>Health Care</a:t>
            </a:r>
            <a:r>
              <a:rPr lang="en"/>
              <a:t> </a:t>
            </a:r>
            <a:r>
              <a:rPr lang="en"/>
              <a:t>Privatization: Hedging Risk</a:t>
            </a:r>
            <a:endParaRPr/>
          </a:p>
        </p:txBody>
      </p:sp>
      <p:sp>
        <p:nvSpPr>
          <p:cNvPr id="114" name="Google Shape;114;p18"/>
          <p:cNvSpPr txBox="1"/>
          <p:nvPr>
            <p:ph idx="1" type="body"/>
          </p:nvPr>
        </p:nvSpPr>
        <p:spPr>
          <a:xfrm>
            <a:off x="545650" y="1612575"/>
            <a:ext cx="2664000" cy="19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i="1" lang="en">
                <a:latin typeface="Playfair Display"/>
                <a:ea typeface="Playfair Display"/>
                <a:cs typeface="Playfair Display"/>
                <a:sym typeface="Playfair Display"/>
              </a:rPr>
              <a:t>Insurers are Risk Averse Agents</a:t>
            </a:r>
            <a:endParaRPr b="1" i="1">
              <a:latin typeface="Playfair Display"/>
              <a:ea typeface="Playfair Display"/>
              <a:cs typeface="Playfair Display"/>
              <a:sym typeface="Playfair Display"/>
            </a:endParaRPr>
          </a:p>
          <a:p>
            <a:pPr indent="0" lvl="0" marL="0" rtl="0" algn="l">
              <a:spcBef>
                <a:spcPts val="600"/>
              </a:spcBef>
              <a:spcAft>
                <a:spcPts val="0"/>
              </a:spcAft>
              <a:buNone/>
            </a:pPr>
            <a:r>
              <a:rPr lang="en"/>
              <a:t>Physicians need around 2,300 patients in their care to help pay their salaries, an often unreachable number in rural counties </a:t>
            </a:r>
            <a:endParaRPr/>
          </a:p>
        </p:txBody>
      </p:sp>
      <p:sp>
        <p:nvSpPr>
          <p:cNvPr id="115" name="Google Shape;115;p18"/>
          <p:cNvSpPr txBox="1"/>
          <p:nvPr>
            <p:ph idx="2" type="body"/>
          </p:nvPr>
        </p:nvSpPr>
        <p:spPr>
          <a:xfrm>
            <a:off x="3336453" y="1612575"/>
            <a:ext cx="2471100" cy="19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i="1" lang="en">
                <a:latin typeface="Playfair Display"/>
                <a:ea typeface="Playfair Display"/>
                <a:cs typeface="Playfair Display"/>
                <a:sym typeface="Playfair Display"/>
              </a:rPr>
              <a:t>Increase the Pool of Risk</a:t>
            </a:r>
            <a:endParaRPr b="1" i="1">
              <a:latin typeface="Playfair Display"/>
              <a:ea typeface="Playfair Display"/>
              <a:cs typeface="Playfair Display"/>
              <a:sym typeface="Playfair Display"/>
            </a:endParaRPr>
          </a:p>
          <a:p>
            <a:pPr indent="0" lvl="0" marL="0" rtl="0" algn="l">
              <a:spcBef>
                <a:spcPts val="600"/>
              </a:spcBef>
              <a:spcAft>
                <a:spcPts val="0"/>
              </a:spcAft>
              <a:buNone/>
            </a:pPr>
            <a:r>
              <a:rPr lang="en"/>
              <a:t>If a larger portion of individuals are covered by insurance, insurance providers are financially incentivized to stay in rural markets</a:t>
            </a:r>
            <a:endParaRPr/>
          </a:p>
        </p:txBody>
      </p:sp>
      <p:sp>
        <p:nvSpPr>
          <p:cNvPr id="116" name="Google Shape;116;p18"/>
          <p:cNvSpPr txBox="1"/>
          <p:nvPr>
            <p:ph idx="3" type="body"/>
          </p:nvPr>
        </p:nvSpPr>
        <p:spPr>
          <a:xfrm>
            <a:off x="5934300" y="1612575"/>
            <a:ext cx="2471100" cy="2645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i="1" lang="en">
                <a:latin typeface="Playfair Display"/>
                <a:ea typeface="Playfair Display"/>
                <a:cs typeface="Playfair Display"/>
                <a:sym typeface="Playfair Display"/>
              </a:rPr>
              <a:t>Consolidating Rating Areas</a:t>
            </a:r>
            <a:endParaRPr b="1" i="1">
              <a:latin typeface="Playfair Display"/>
              <a:ea typeface="Playfair Display"/>
              <a:cs typeface="Playfair Display"/>
              <a:sym typeface="Playfair Display"/>
            </a:endParaRPr>
          </a:p>
          <a:p>
            <a:pPr indent="0" lvl="0" marL="0" rtl="0" algn="l">
              <a:spcBef>
                <a:spcPts val="600"/>
              </a:spcBef>
              <a:spcAft>
                <a:spcPts val="0"/>
              </a:spcAft>
              <a:buNone/>
            </a:pPr>
            <a:r>
              <a:rPr lang="en"/>
              <a:t>By mandating the consolidation of rural insurance rating areas with nearby urban areas, premiums can be lowered, encouraging health insurance.</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p:txBody>
      </p:sp>
      <p:sp>
        <p:nvSpPr>
          <p:cNvPr id="117" name="Google Shape;117;p18"/>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1" name="Shape 121"/>
        <p:cNvGrpSpPr/>
        <p:nvPr/>
      </p:nvGrpSpPr>
      <p:grpSpPr>
        <a:xfrm>
          <a:off x="0" y="0"/>
          <a:ext cx="0" cy="0"/>
          <a:chOff x="0" y="0"/>
          <a:chExt cx="0" cy="0"/>
        </a:xfrm>
      </p:grpSpPr>
      <p:sp>
        <p:nvSpPr>
          <p:cNvPr id="122" name="Google Shape;122;p19"/>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Option #2</a:t>
            </a:r>
            <a:endParaRPr/>
          </a:p>
        </p:txBody>
      </p:sp>
      <p:sp>
        <p:nvSpPr>
          <p:cNvPr id="123" name="Google Shape;123;p19"/>
          <p:cNvSpPr txBox="1"/>
          <p:nvPr>
            <p:ph idx="1" type="subTitle"/>
          </p:nvPr>
        </p:nvSpPr>
        <p:spPr>
          <a:xfrm>
            <a:off x="1176700" y="2840050"/>
            <a:ext cx="6452100" cy="784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t>Rural Emergency Acute Care Hospital (REACH) Act</a:t>
            </a:r>
            <a:endParaRPr/>
          </a:p>
          <a:p>
            <a:pPr indent="0" lvl="0" marL="0" rtl="0" algn="ctr">
              <a:spcBef>
                <a:spcPts val="0"/>
              </a:spcBef>
              <a:spcAft>
                <a:spcPts val="0"/>
              </a:spcAft>
              <a:buNone/>
            </a:pPr>
            <a:r>
              <a:t/>
            </a:r>
            <a:endParaRPr/>
          </a:p>
        </p:txBody>
      </p:sp>
      <p:sp>
        <p:nvSpPr>
          <p:cNvPr id="124" name="Google Shape;124;p19"/>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20"/>
          <p:cNvGrpSpPr/>
          <p:nvPr/>
        </p:nvGrpSpPr>
        <p:grpSpPr>
          <a:xfrm>
            <a:off x="2462601" y="1001876"/>
            <a:ext cx="2109397" cy="3866637"/>
            <a:chOff x="2744109" y="1597469"/>
            <a:chExt cx="1827900" cy="2399700"/>
          </a:xfrm>
        </p:grpSpPr>
        <p:sp>
          <p:nvSpPr>
            <p:cNvPr id="130" name="Google Shape;130;p20"/>
            <p:cNvSpPr/>
            <p:nvPr/>
          </p:nvSpPr>
          <p:spPr>
            <a:xfrm rot="5400000">
              <a:off x="2458209" y="1883369"/>
              <a:ext cx="2399700" cy="1827900"/>
            </a:xfrm>
            <a:prstGeom prst="rightArrowCallout">
              <a:avLst>
                <a:gd fmla="val 9283" name="adj1"/>
                <a:gd fmla="val 13570" name="adj2"/>
                <a:gd fmla="val 16082" name="adj3"/>
                <a:gd fmla="val 81236" name="adj4"/>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31" name="Google Shape;131;p20"/>
            <p:cNvSpPr/>
            <p:nvPr/>
          </p:nvSpPr>
          <p:spPr>
            <a:xfrm flipH="1" rot="10800000">
              <a:off x="2834043" y="1687411"/>
              <a:ext cx="1649400" cy="1769700"/>
            </a:xfrm>
            <a:prstGeom prst="snip1Rect">
              <a:avLst>
                <a:gd fmla="val 0" name="adj"/>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grpSp>
      <p:grpSp>
        <p:nvGrpSpPr>
          <p:cNvPr id="132" name="Google Shape;132;p20"/>
          <p:cNvGrpSpPr/>
          <p:nvPr/>
        </p:nvGrpSpPr>
        <p:grpSpPr>
          <a:xfrm>
            <a:off x="4571998" y="274977"/>
            <a:ext cx="2109397" cy="3866637"/>
            <a:chOff x="4572009" y="1146343"/>
            <a:chExt cx="1827900" cy="2399700"/>
          </a:xfrm>
        </p:grpSpPr>
        <p:sp>
          <p:nvSpPr>
            <p:cNvPr id="133" name="Google Shape;133;p20"/>
            <p:cNvSpPr/>
            <p:nvPr/>
          </p:nvSpPr>
          <p:spPr>
            <a:xfrm rot="-5400000">
              <a:off x="4286109" y="1432243"/>
              <a:ext cx="2399700" cy="1827900"/>
            </a:xfrm>
            <a:prstGeom prst="rightArrowCallout">
              <a:avLst>
                <a:gd fmla="val 9283" name="adj1"/>
                <a:gd fmla="val 13570" name="adj2"/>
                <a:gd fmla="val 16082" name="adj3"/>
                <a:gd fmla="val 81236" name="adj4"/>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34" name="Google Shape;134;p20"/>
            <p:cNvSpPr/>
            <p:nvPr/>
          </p:nvSpPr>
          <p:spPr>
            <a:xfrm flipH="1">
              <a:off x="4660575" y="1686400"/>
              <a:ext cx="1649400" cy="1769700"/>
            </a:xfrm>
            <a:prstGeom prst="snip1Rect">
              <a:avLst>
                <a:gd fmla="val 0" name="adj"/>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grpSp>
      <p:grpSp>
        <p:nvGrpSpPr>
          <p:cNvPr id="135" name="Google Shape;135;p20"/>
          <p:cNvGrpSpPr/>
          <p:nvPr/>
        </p:nvGrpSpPr>
        <p:grpSpPr>
          <a:xfrm>
            <a:off x="6681567" y="1001876"/>
            <a:ext cx="2109397" cy="3866637"/>
            <a:chOff x="6400059" y="1597469"/>
            <a:chExt cx="1827900" cy="2399700"/>
          </a:xfrm>
        </p:grpSpPr>
        <p:sp>
          <p:nvSpPr>
            <p:cNvPr id="136" name="Google Shape;136;p20"/>
            <p:cNvSpPr/>
            <p:nvPr/>
          </p:nvSpPr>
          <p:spPr>
            <a:xfrm rot="5400000">
              <a:off x="6114159" y="1883369"/>
              <a:ext cx="2399700" cy="1827900"/>
            </a:xfrm>
            <a:prstGeom prst="rightArrowCallout">
              <a:avLst>
                <a:gd fmla="val 9283" name="adj1"/>
                <a:gd fmla="val 13570" name="adj2"/>
                <a:gd fmla="val 16082" name="adj3"/>
                <a:gd fmla="val 81236" name="adj4"/>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37" name="Google Shape;137;p20"/>
            <p:cNvSpPr/>
            <p:nvPr/>
          </p:nvSpPr>
          <p:spPr>
            <a:xfrm flipH="1" rot="10800000">
              <a:off x="6489993" y="1687411"/>
              <a:ext cx="1649400" cy="1769700"/>
            </a:xfrm>
            <a:prstGeom prst="snip1Rect">
              <a:avLst>
                <a:gd fmla="val 0" name="adj"/>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grpSp>
      <p:grpSp>
        <p:nvGrpSpPr>
          <p:cNvPr id="138" name="Google Shape;138;p20"/>
          <p:cNvGrpSpPr/>
          <p:nvPr/>
        </p:nvGrpSpPr>
        <p:grpSpPr>
          <a:xfrm>
            <a:off x="353032" y="274977"/>
            <a:ext cx="2109397" cy="3866637"/>
            <a:chOff x="916059" y="1146343"/>
            <a:chExt cx="1827900" cy="2399700"/>
          </a:xfrm>
        </p:grpSpPr>
        <p:sp>
          <p:nvSpPr>
            <p:cNvPr id="139" name="Google Shape;139;p20"/>
            <p:cNvSpPr/>
            <p:nvPr/>
          </p:nvSpPr>
          <p:spPr>
            <a:xfrm rot="-5400000">
              <a:off x="630159" y="1432243"/>
              <a:ext cx="2399700" cy="1827900"/>
            </a:xfrm>
            <a:prstGeom prst="rightArrowCallout">
              <a:avLst>
                <a:gd fmla="val 9283" name="adj1"/>
                <a:gd fmla="val 13570" name="adj2"/>
                <a:gd fmla="val 16082" name="adj3"/>
                <a:gd fmla="val 81236" name="adj4"/>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40" name="Google Shape;140;p20"/>
            <p:cNvSpPr/>
            <p:nvPr/>
          </p:nvSpPr>
          <p:spPr>
            <a:xfrm flipH="1">
              <a:off x="1004625"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41" name="Google Shape;141;p20"/>
            <p:cNvSpPr txBox="1"/>
            <p:nvPr/>
          </p:nvSpPr>
          <p:spPr>
            <a:xfrm>
              <a:off x="983384" y="1686402"/>
              <a:ext cx="1739400" cy="17697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200">
                  <a:solidFill>
                    <a:srgbClr val="FFFFFF"/>
                  </a:solidFill>
                  <a:latin typeface="PT Serif"/>
                  <a:ea typeface="PT Serif"/>
                  <a:cs typeface="PT Serif"/>
                  <a:sym typeface="PT Serif"/>
                </a:rPr>
                <a:t>S</a:t>
              </a:r>
              <a:r>
                <a:rPr lang="en" sz="2200">
                  <a:solidFill>
                    <a:srgbClr val="FFFFFF"/>
                  </a:solidFill>
                  <a:latin typeface="PT Serif"/>
                  <a:ea typeface="PT Serif"/>
                  <a:cs typeface="PT Serif"/>
                  <a:sym typeface="PT Serif"/>
                </a:rPr>
                <a:t>mall rural hospitals to convert to rural emergency hospitals (REH)</a:t>
              </a:r>
              <a:endParaRPr sz="1500">
                <a:solidFill>
                  <a:srgbClr val="FFFFFF"/>
                </a:solidFill>
                <a:latin typeface="Roboto"/>
                <a:ea typeface="Roboto"/>
                <a:cs typeface="Roboto"/>
                <a:sym typeface="Roboto"/>
              </a:endParaRPr>
            </a:p>
          </p:txBody>
        </p:sp>
      </p:grpSp>
      <p:sp>
        <p:nvSpPr>
          <p:cNvPr id="142" name="Google Shape;142;p20"/>
          <p:cNvSpPr txBox="1"/>
          <p:nvPr/>
        </p:nvSpPr>
        <p:spPr>
          <a:xfrm>
            <a:off x="4657488" y="1137600"/>
            <a:ext cx="1938600" cy="26475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2000">
                <a:solidFill>
                  <a:srgbClr val="FFFFFF"/>
                </a:solidFill>
                <a:latin typeface="PT Serif"/>
                <a:ea typeface="PT Serif"/>
                <a:cs typeface="PT Serif"/>
                <a:sym typeface="PT Serif"/>
              </a:rPr>
              <a:t>A</a:t>
            </a:r>
            <a:r>
              <a:rPr lang="en" sz="2000">
                <a:solidFill>
                  <a:srgbClr val="FFFFFF"/>
                </a:solidFill>
                <a:latin typeface="PT Serif"/>
                <a:ea typeface="PT Serif"/>
                <a:cs typeface="PT Serif"/>
                <a:sym typeface="PT Serif"/>
              </a:rPr>
              <a:t>llow medical facilities that are not hospitals to provide emergency care, all funded by Medicare</a:t>
            </a:r>
            <a:endParaRPr sz="2000">
              <a:solidFill>
                <a:srgbClr val="FFFFFF"/>
              </a:solidFill>
              <a:latin typeface="PT Serif"/>
              <a:ea typeface="PT Serif"/>
              <a:cs typeface="PT Serif"/>
              <a:sym typeface="PT Serif"/>
            </a:endParaRPr>
          </a:p>
        </p:txBody>
      </p:sp>
      <p:sp>
        <p:nvSpPr>
          <p:cNvPr id="143" name="Google Shape;143;p20"/>
          <p:cNvSpPr txBox="1"/>
          <p:nvPr/>
        </p:nvSpPr>
        <p:spPr>
          <a:xfrm>
            <a:off x="2590213" y="1024800"/>
            <a:ext cx="1854000" cy="309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2100">
                <a:solidFill>
                  <a:srgbClr val="FFFFFF"/>
                </a:solidFill>
                <a:latin typeface="PT Serif"/>
                <a:ea typeface="PT Serif"/>
                <a:cs typeface="PT Serif"/>
                <a:sym typeface="PT Serif"/>
              </a:rPr>
              <a:t>Rural Emergency Hospitals (REH) receive Medicare funding to avoid shutting down</a:t>
            </a:r>
            <a:endParaRPr sz="2100">
              <a:solidFill>
                <a:srgbClr val="FFFFFF"/>
              </a:solidFill>
              <a:latin typeface="PT Serif"/>
              <a:ea typeface="PT Serif"/>
              <a:cs typeface="PT Serif"/>
              <a:sym typeface="PT Serif"/>
            </a:endParaRPr>
          </a:p>
        </p:txBody>
      </p:sp>
      <p:sp>
        <p:nvSpPr>
          <p:cNvPr id="144" name="Google Shape;144;p20"/>
          <p:cNvSpPr txBox="1"/>
          <p:nvPr/>
        </p:nvSpPr>
        <p:spPr>
          <a:xfrm>
            <a:off x="6779100" y="1137600"/>
            <a:ext cx="1854000" cy="28938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PT Serif"/>
                <a:ea typeface="PT Serif"/>
                <a:cs typeface="PT Serif"/>
                <a:sym typeface="PT Serif"/>
              </a:rPr>
              <a:t>Leads to i</a:t>
            </a:r>
            <a:r>
              <a:rPr lang="en" sz="2200">
                <a:solidFill>
                  <a:srgbClr val="FFFFFF"/>
                </a:solidFill>
                <a:latin typeface="PT Serif"/>
                <a:ea typeface="PT Serif"/>
                <a:cs typeface="PT Serif"/>
                <a:sym typeface="PT Serif"/>
              </a:rPr>
              <a:t>ncreased and more affordable access to hospitals for South Carolinians </a:t>
            </a:r>
            <a:endParaRPr sz="2200">
              <a:solidFill>
                <a:srgbClr val="FFFFFF"/>
              </a:solidFill>
              <a:latin typeface="PT Serif"/>
              <a:ea typeface="PT Serif"/>
              <a:cs typeface="PT Serif"/>
              <a:sym typeface="PT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1E80C7"/>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