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verag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7ff39480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7ff39480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d2eb39b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d2eb39b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7ff39480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7ff39480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7ff39480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7ff39480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7ff39480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7ff39480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0e1c3b04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0e1c3b04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7ff39480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7ff39480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7ff394804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7ff394804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7ff394804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7ff394804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7ff394804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7ff394804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pewresearch.org/fact-tank/2017/06/01/dislike-of-candidates-or-campaign-issues-was-most-common-reason-for-not-voting-in-2016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Maximizing Voter Turnout Through Covid-19 Era Policies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6: Talia Rubin, Kevin Bruey, Jacob Berch, Aneesa Berner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87125" y="1183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215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440"/>
              <a:buNone/>
            </a:pPr>
            <a:r>
              <a:rPr lang="en"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212, 7871, 202, 7844, and 192. "Estimated Costs of Covid-19 Election Resiliency Measures." Brennan Center for Justice. Accessed April 14, 2021. https://www.brennancenter.org/our-work/research-reports/estimated-costs-covid-19-election-resiliency-measures.</a:t>
            </a:r>
            <a:endParaRPr sz="13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2159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440"/>
              <a:buNone/>
            </a:pPr>
            <a:r>
              <a:rPr lang="en"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López, Gustavo, and Antonio Flores. "Why Registered Voters Say They Didn't Vote in 2016." Pew Research Center. July 28, 2020. Accessed April 14, 2021. </a:t>
            </a:r>
            <a:r>
              <a:rPr lang="en" sz="135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https://www.pewresearch.org/fact-tank/2017/06/01/dislike-of-candidates-or-campaign-issues-was-most-common-reason-for-not-voting-in-2016/</a:t>
            </a:r>
            <a:r>
              <a:rPr lang="en"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3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Sweren-Becker, Eliza. “Voting During Covid-19,” 2020. https://www.brennancenter.org/our-work/research-reports/voting- during-covid-19. </a:t>
            </a:r>
            <a:endParaRPr sz="13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DeSilver, Drew. “Turnout Soared in 2020 as Nearly Two-Thirds of Eligible U.S. Voters Cast Ballots for President.” Pew Research Center. Pew Research Center, January 28, 2021. https://www.pewresearch.org/fact-tank/2021/01/28/ turnout-soared-in-2020-as-nearly-two-thirds-of-eligible-u-s-voters-cast-ballots-for-president/.</a:t>
            </a:r>
            <a:endParaRPr sz="13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Sources, cont.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288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6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“Absentee and Mail Voting Policies in Effect for the 2020 Election.” National Conference of State Legislatures, November 3, 2020. https://www.ncsl.org/research/elections-and-campaigns /absentee-and-mail-voting-policies-in-effect-for-the-2020-election.aspx. </a:t>
            </a:r>
            <a:endParaRPr sz="1565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6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“Colorado Voting Reforms: Early Results.” The Pew Charitable Trusts, March 2016. https://www. pewtrusts.org/~/media/assets/2016/03/coloradovotingreformsearlyresults.pdf. </a:t>
            </a:r>
            <a:endParaRPr sz="1565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65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Lee, Nathaniel. “Here's Why Most Americans Are Not Able to Vote Online in 2020.” CNBC, September 23, 2020. https://www.cnbc.com/2020/09/23/why-us-cant-vote-online-in-2020-presidential- election-trump-biden.html.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Covid-19 as a threat to voter turnout </a:t>
            </a:r>
            <a:endParaRPr sz="21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Led to state changes in voting procedures </a:t>
            </a:r>
            <a:endParaRPr sz="1700"/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Promoting health and civic duty simultaneously </a:t>
            </a:r>
            <a:endParaRPr sz="17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Success in increasing voter turnout </a:t>
            </a:r>
            <a:endParaRPr sz="21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Benefits of continuing these policies post-pandemic</a:t>
            </a:r>
            <a:endParaRPr sz="1700"/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Extended mail-in voting</a:t>
            </a:r>
            <a:endParaRPr sz="1700"/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Extended in-person voting</a:t>
            </a:r>
            <a:endParaRPr sz="1700"/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Online voting </a:t>
            </a:r>
            <a:endParaRPr sz="17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350" y="1467575"/>
            <a:ext cx="2615825" cy="26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361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-84150" y="1017725"/>
            <a:ext cx="4385400" cy="1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35 states made changes to their voting systems in 2020</a:t>
            </a:r>
            <a:endParaRPr sz="1400">
              <a:solidFill>
                <a:schemeClr val="lt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Increasing mail-in voting opportunities or extending in person opportunities </a:t>
            </a:r>
            <a:endParaRPr>
              <a:solidFill>
                <a:schemeClr val="lt2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 sz="1400">
                <a:solidFill>
                  <a:schemeClr val="lt2"/>
                </a:solidFill>
              </a:rPr>
              <a:t>Threats to these changes</a:t>
            </a:r>
            <a:endParaRPr sz="1400">
              <a:solidFill>
                <a:schemeClr val="lt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At least 106 bills introduced in 28 state legislatures, “more than a third… seek[ing] to limit mail voting” </a:t>
            </a:r>
            <a:endParaRPr>
              <a:solidFill>
                <a:schemeClr val="lt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-"/>
            </a:pPr>
            <a:r>
              <a:rPr lang="en">
                <a:solidFill>
                  <a:schemeClr val="lt2"/>
                </a:solidFill>
              </a:rPr>
              <a:t>These </a:t>
            </a:r>
            <a:r>
              <a:rPr lang="en">
                <a:solidFill>
                  <a:schemeClr val="lt2"/>
                </a:solidFill>
              </a:rPr>
              <a:t>proposals</a:t>
            </a:r>
            <a:r>
              <a:rPr lang="en">
                <a:solidFill>
                  <a:schemeClr val="lt2"/>
                </a:solidFill>
              </a:rPr>
              <a:t> “circumscribe who can vote by mail, make it harder to obtain mail ballots, and impose hurdles to complete and cast mail ballots” 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425" y="445013"/>
            <a:ext cx="4239925" cy="429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Option #1: Automatic mail-in ballot system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0" y="1728063"/>
            <a:ext cx="4580100" cy="22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All eligible voters are automatically mailed ballots</a:t>
            </a:r>
            <a:endParaRPr sz="2100"/>
          </a:p>
          <a:p>
            <a:pPr indent="-3365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Returnable through mail &amp; at drop-off sites</a:t>
            </a:r>
            <a:endParaRPr sz="1700"/>
          </a:p>
          <a:p>
            <a:pPr indent="-3365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In-person voting retained on Election Day</a:t>
            </a:r>
            <a:endParaRPr sz="17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Permanently utilized in 5 states</a:t>
            </a:r>
            <a:endParaRPr sz="2100"/>
          </a:p>
          <a:p>
            <a:pPr indent="-3365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Temporarily adopted by 4 others</a:t>
            </a:r>
            <a:endParaRPr sz="17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1" name="Google Shape;81;p16"/>
          <p:cNvSpPr txBox="1"/>
          <p:nvPr/>
        </p:nvSpPr>
        <p:spPr>
          <a:xfrm>
            <a:off x="4890800" y="1585050"/>
            <a:ext cx="4053300" cy="30168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Advantages</a:t>
            </a:r>
            <a:r>
              <a:rPr b="1" lang="en" sz="2000" u="sng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:</a:t>
            </a:r>
            <a:endParaRPr b="1" sz="2000" u="sng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verage"/>
              <a:buChar char="○"/>
            </a:pPr>
            <a:r>
              <a:rPr lang="en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Contact-free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verage"/>
              <a:buChar char="○"/>
            </a:pPr>
            <a:r>
              <a:rPr lang="en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Potential for other election administration benefits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Disadvantages:</a:t>
            </a:r>
            <a:endParaRPr b="1" sz="2000" u="sng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verage"/>
              <a:buChar char="○"/>
            </a:pPr>
            <a:r>
              <a:rPr lang="en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Concerns re: secret ballot</a:t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verage"/>
              <a:buChar char="○"/>
            </a:pPr>
            <a:r>
              <a:rPr lang="en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Notable political opposition post-2020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16380" l="0" r="0" t="0"/>
          <a:stretch/>
        </p:blipFill>
        <p:spPr>
          <a:xfrm>
            <a:off x="548450" y="102500"/>
            <a:ext cx="8047099" cy="49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Option #2: Online voting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Currently an option for those serving/living overseas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Advantages </a:t>
            </a:r>
            <a:endParaRPr sz="21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Providing a safe way for the vulnerable to safely vote 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Offered in </a:t>
            </a:r>
            <a:r>
              <a:rPr lang="en" sz="1600"/>
              <a:t>conjunction</a:t>
            </a:r>
            <a:r>
              <a:rPr lang="en" sz="1600"/>
              <a:t> with other means of voting in 32 states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Greater access to the polls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Reduce lines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Disadvantages 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Confidentiality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Security </a:t>
            </a:r>
            <a:endParaRPr sz="16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575" y="2771747"/>
            <a:ext cx="3324951" cy="211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133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Option #3: Extended early in-person voting 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742325"/>
            <a:ext cx="5079300" cy="42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29"/>
              <a:t>More opportunities to vote in person as 14% of people cite “too busy or conflicting schedule” as reason for not voting in 2016. </a:t>
            </a:r>
            <a:endParaRPr sz="16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629"/>
              <a:t>Advantages</a:t>
            </a:r>
            <a:r>
              <a:rPr lang="en" sz="1629"/>
              <a:t>: </a:t>
            </a:r>
            <a:endParaRPr sz="1629"/>
          </a:p>
          <a:p>
            <a:pPr indent="-33210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30"/>
              <a:buChar char="●"/>
            </a:pPr>
            <a:r>
              <a:rPr lang="en" sz="1629"/>
              <a:t>Reduced Stress</a:t>
            </a:r>
            <a:endParaRPr sz="1629"/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en" sz="1629"/>
              <a:t>Shorter Lines</a:t>
            </a:r>
            <a:endParaRPr sz="1629"/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30"/>
              <a:buChar char="●"/>
            </a:pPr>
            <a:r>
              <a:rPr lang="en" sz="1629"/>
              <a:t>Greater Access to Voting</a:t>
            </a:r>
            <a:endParaRPr sz="16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629"/>
              <a:t>Disadvantages: </a:t>
            </a:r>
            <a:endParaRPr sz="1629"/>
          </a:p>
          <a:p>
            <a:pPr indent="-329406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588"/>
              <a:buChar char="●"/>
            </a:pPr>
            <a:r>
              <a:rPr lang="en" sz="1618"/>
              <a:t>In person options means still a risk of potential exposure to illness </a:t>
            </a:r>
            <a:endParaRPr sz="1618"/>
          </a:p>
          <a:p>
            <a:pPr indent="-329406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88"/>
              <a:buChar char="●"/>
            </a:pPr>
            <a:r>
              <a:rPr lang="en" sz="1618"/>
              <a:t>Increased Cost: 37 Million USD (Brennan Center) </a:t>
            </a:r>
            <a:endParaRPr sz="1618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629"/>
          </a:p>
        </p:txBody>
      </p:sp>
      <p:sp>
        <p:nvSpPr>
          <p:cNvPr id="100" name="Google Shape;100;p19"/>
          <p:cNvSpPr txBox="1"/>
          <p:nvPr/>
        </p:nvSpPr>
        <p:spPr>
          <a:xfrm>
            <a:off x="1713825" y="3015450"/>
            <a:ext cx="389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850" y="685475"/>
            <a:ext cx="2747100" cy="43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Recommendation: Automatic mail-in ballot system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14663"/>
            <a:ext cx="488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Most accessible of three options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transportation required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Internet access required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Completely contact-free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M</a:t>
            </a:r>
            <a:r>
              <a:rPr b="1" lang="en"/>
              <a:t>yriad of election administration benefits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Reduced costs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Reduced no. of provisional ballots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voter satisfaction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No evidence of significant issues re: fraud</a:t>
            </a:r>
            <a:endParaRPr b="1"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30531" l="0" r="0" t="0"/>
          <a:stretch/>
        </p:blipFill>
        <p:spPr>
          <a:xfrm>
            <a:off x="5381300" y="1744150"/>
            <a:ext cx="3451002" cy="235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Thank you to E-Board for a great semester!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150" y="1741475"/>
            <a:ext cx="348615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